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3" r:id="rId5"/>
  </p:sldMasterIdLst>
  <p:sldIdLst>
    <p:sldId id="256" r:id="rId6"/>
    <p:sldId id="257" r:id="rId7"/>
    <p:sldId id="271" r:id="rId8"/>
    <p:sldId id="272" r:id="rId9"/>
    <p:sldId id="279" r:id="rId10"/>
    <p:sldId id="273" r:id="rId11"/>
    <p:sldId id="262" r:id="rId12"/>
    <p:sldId id="285" r:id="rId13"/>
    <p:sldId id="287" r:id="rId14"/>
    <p:sldId id="280" r:id="rId15"/>
    <p:sldId id="281" r:id="rId16"/>
    <p:sldId id="283" r:id="rId17"/>
    <p:sldId id="284" r:id="rId18"/>
    <p:sldId id="28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/>
    <p:restoredTop sz="96357" autoAdjust="0"/>
  </p:normalViewPr>
  <p:slideViewPr>
    <p:cSldViewPr snapToGrid="0" snapToObjects="1">
      <p:cViewPr varScale="1">
        <p:scale>
          <a:sx n="78" d="100"/>
          <a:sy n="78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Rossell Garau" userId="a25bf54f-c0cf-4a27-a028-3c942786196b" providerId="ADAL" clId="{EBAC12AA-6EC4-4082-93D5-9DC714FCBD34}"/>
    <pc:docChg chg="modSld">
      <pc:chgData name="Marta Rossell Garau" userId="a25bf54f-c0cf-4a27-a028-3c942786196b" providerId="ADAL" clId="{EBAC12AA-6EC4-4082-93D5-9DC714FCBD34}" dt="2024-01-18T16:19:09.645" v="13" actId="20577"/>
      <pc:docMkLst>
        <pc:docMk/>
      </pc:docMkLst>
      <pc:sldChg chg="modSp mod">
        <pc:chgData name="Marta Rossell Garau" userId="a25bf54f-c0cf-4a27-a028-3c942786196b" providerId="ADAL" clId="{EBAC12AA-6EC4-4082-93D5-9DC714FCBD34}" dt="2024-01-18T16:19:09.645" v="13" actId="20577"/>
        <pc:sldMkLst>
          <pc:docMk/>
          <pc:sldMk cId="4066850382" sldId="272"/>
        </pc:sldMkLst>
        <pc:spChg chg="mod">
          <ac:chgData name="Marta Rossell Garau" userId="a25bf54f-c0cf-4a27-a028-3c942786196b" providerId="ADAL" clId="{EBAC12AA-6EC4-4082-93D5-9DC714FCBD34}" dt="2024-01-18T16:19:09.645" v="13" actId="20577"/>
          <ac:spMkLst>
            <pc:docMk/>
            <pc:sldMk cId="4066850382" sldId="272"/>
            <ac:spMk id="8" creationId="{569D6E0A-65D2-E73A-882E-857235FC9F7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606DE-80FA-D842-9725-1CBD8B2E696E}" type="doc">
      <dgm:prSet loTypeId="urn:microsoft.com/office/officeart/2005/8/layout/cycle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E98EF52-FDDD-164B-8AD0-441D360BBEBC}">
      <dgm:prSet phldrT="[Texto]" custT="1"/>
      <dgm:spPr/>
      <dgm:t>
        <a:bodyPr/>
        <a:lstStyle/>
        <a:p>
          <a:r>
            <a:rPr lang="es-ES" sz="1100">
              <a:latin typeface="News Gothic MT" panose="020B0504020203020204" pitchFamily="34" charset="0"/>
            </a:rPr>
            <a:t>Informador tendrá derecho a que su identidad no sea revelada a terceros y a protección, así como a recibir información sobre recursos disponibles.</a:t>
          </a:r>
          <a:endParaRPr lang="es-ES" sz="1100" dirty="0">
            <a:latin typeface="News Gothic MT" panose="020B0504020203020204" pitchFamily="34" charset="0"/>
          </a:endParaRPr>
        </a:p>
      </dgm:t>
    </dgm:pt>
    <dgm:pt modelId="{42B4ED48-C200-6F45-9F42-B3F94570D1FF}" type="parTrans" cxnId="{14A9B9FC-2A14-D544-9867-19E6ADCEB545}">
      <dgm:prSet/>
      <dgm:spPr/>
      <dgm:t>
        <a:bodyPr/>
        <a:lstStyle/>
        <a:p>
          <a:endParaRPr lang="es-ES"/>
        </a:p>
      </dgm:t>
    </dgm:pt>
    <dgm:pt modelId="{0F13DF16-0A1C-9941-9B8E-3F5A68A21383}" type="sibTrans" cxnId="{14A9B9FC-2A14-D544-9867-19E6ADCEB545}">
      <dgm:prSet/>
      <dgm:spPr/>
      <dgm:t>
        <a:bodyPr/>
        <a:lstStyle/>
        <a:p>
          <a:endParaRPr lang="es-ES"/>
        </a:p>
      </dgm:t>
    </dgm:pt>
    <dgm:pt modelId="{6C537A15-AA05-C44F-9534-4794C7283AC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>
              <a:latin typeface="News Gothic MT" panose="020B0504020203020204" pitchFamily="34" charset="0"/>
            </a:rPr>
            <a:t>Medidas de protección y apoyo</a:t>
          </a:r>
        </a:p>
      </dgm:t>
    </dgm:pt>
    <dgm:pt modelId="{354B4CA2-C32F-6B4D-899E-FAEBDBBC94AF}" type="parTrans" cxnId="{A09A66C1-F92C-7B40-9772-BDCBA4C0B5F3}">
      <dgm:prSet/>
      <dgm:spPr/>
      <dgm:t>
        <a:bodyPr/>
        <a:lstStyle/>
        <a:p>
          <a:endParaRPr lang="es-ES"/>
        </a:p>
      </dgm:t>
    </dgm:pt>
    <dgm:pt modelId="{BC9B3AB8-2575-C748-B4F2-0CEC0D977BDA}" type="sibTrans" cxnId="{A09A66C1-F92C-7B40-9772-BDCBA4C0B5F3}">
      <dgm:prSet/>
      <dgm:spPr/>
      <dgm:t>
        <a:bodyPr/>
        <a:lstStyle/>
        <a:p>
          <a:endParaRPr lang="es-ES"/>
        </a:p>
      </dgm:t>
    </dgm:pt>
    <dgm:pt modelId="{9B2FA715-1613-C44F-BF0C-B06DE6DBD580}">
      <dgm:prSet phldrT="[Texto]" custT="1"/>
      <dgm:spPr/>
      <dgm:t>
        <a:bodyPr/>
        <a:lstStyle/>
        <a:p>
          <a:r>
            <a:rPr lang="es-ES" sz="1000" b="0" i="0" dirty="0">
              <a:latin typeface="News Gothic MT" panose="020B0504020203020204" pitchFamily="34" charset="0"/>
            </a:rPr>
            <a:t>Se considerarán represalias: i) suspensión del contrato, despido o extinción, </a:t>
          </a:r>
          <a:r>
            <a:rPr lang="es-ES" sz="1000" b="0" i="0" dirty="0" err="1">
              <a:latin typeface="News Gothic MT" panose="020B0504020203020204" pitchFamily="34" charset="0"/>
            </a:rPr>
            <a:t>ii</a:t>
          </a:r>
          <a:r>
            <a:rPr lang="es-ES" sz="1000" b="0" i="0" dirty="0">
              <a:latin typeface="News Gothic MT" panose="020B0504020203020204" pitchFamily="34" charset="0"/>
            </a:rPr>
            <a:t>) degradación o denegación ascensos, </a:t>
          </a:r>
          <a:r>
            <a:rPr lang="es-ES" sz="1000" b="0" i="0" dirty="0" err="1">
              <a:latin typeface="News Gothic MT" panose="020B0504020203020204" pitchFamily="34" charset="0"/>
            </a:rPr>
            <a:t>iii</a:t>
          </a:r>
          <a:r>
            <a:rPr lang="es-ES" sz="1000" b="0" i="0" dirty="0">
              <a:latin typeface="News Gothic MT" panose="020B0504020203020204" pitchFamily="34" charset="0"/>
            </a:rPr>
            <a:t>) pérdidas económicas, acoso o actuaciones similares, </a:t>
          </a:r>
          <a:r>
            <a:rPr lang="es-ES" sz="1000" b="0" i="0" dirty="0" err="1">
              <a:latin typeface="News Gothic MT" panose="020B0504020203020204" pitchFamily="34" charset="0"/>
            </a:rPr>
            <a:t>iv</a:t>
          </a:r>
          <a:r>
            <a:rPr lang="es-ES" sz="1000" b="0" i="0" dirty="0">
              <a:latin typeface="News Gothic MT" panose="020B0504020203020204" pitchFamily="34" charset="0"/>
            </a:rPr>
            <a:t>) denegación de formación, </a:t>
          </a:r>
          <a:r>
            <a:rPr lang="es-ES" sz="1000" b="0" i="0" dirty="0" err="1">
              <a:latin typeface="News Gothic MT" panose="020B0504020203020204" pitchFamily="34" charset="0"/>
            </a:rPr>
            <a:t>etc</a:t>
          </a:r>
          <a:r>
            <a:rPr lang="es-ES" sz="1000" b="0" i="0" dirty="0">
              <a:latin typeface="News Gothic MT" panose="020B0504020203020204" pitchFamily="34" charset="0"/>
            </a:rPr>
            <a:t>…</a:t>
          </a:r>
          <a:endParaRPr lang="es-ES" sz="1000" dirty="0">
            <a:latin typeface="News Gothic MT" panose="020B0504020203020204" pitchFamily="34" charset="0"/>
          </a:endParaRPr>
        </a:p>
      </dgm:t>
    </dgm:pt>
    <dgm:pt modelId="{9E33C158-D039-394E-BE76-DD86F913724A}" type="parTrans" cxnId="{05173BC0-A0EC-2745-B156-558206A38A39}">
      <dgm:prSet/>
      <dgm:spPr/>
      <dgm:t>
        <a:bodyPr/>
        <a:lstStyle/>
        <a:p>
          <a:endParaRPr lang="es-ES"/>
        </a:p>
      </dgm:t>
    </dgm:pt>
    <dgm:pt modelId="{2E66D591-CD05-0743-9D1B-EBD94A0810EB}" type="sibTrans" cxnId="{05173BC0-A0EC-2745-B156-558206A38A39}">
      <dgm:prSet/>
      <dgm:spPr/>
      <dgm:t>
        <a:bodyPr/>
        <a:lstStyle/>
        <a:p>
          <a:endParaRPr lang="es-ES"/>
        </a:p>
      </dgm:t>
    </dgm:pt>
    <dgm:pt modelId="{BD7A2D81-5D2F-B74F-866B-E98DD887262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>
              <a:latin typeface="News Gothic MT" panose="020B0504020203020204" pitchFamily="34" charset="0"/>
            </a:rPr>
            <a:t>Prohibición de represalias, garantía de indemnidad y presunción de inocencia</a:t>
          </a:r>
        </a:p>
      </dgm:t>
    </dgm:pt>
    <dgm:pt modelId="{61029A38-C81F-D540-88D3-1CA3AB4C5FF6}" type="parTrans" cxnId="{B7274D05-BEC0-784D-99AF-93DF9F412249}">
      <dgm:prSet/>
      <dgm:spPr/>
      <dgm:t>
        <a:bodyPr/>
        <a:lstStyle/>
        <a:p>
          <a:endParaRPr lang="es-ES"/>
        </a:p>
      </dgm:t>
    </dgm:pt>
    <dgm:pt modelId="{2FA3F23D-176B-DB41-86DB-C1BDCDC5313F}" type="sibTrans" cxnId="{B7274D05-BEC0-784D-99AF-93DF9F412249}">
      <dgm:prSet/>
      <dgm:spPr/>
      <dgm:t>
        <a:bodyPr/>
        <a:lstStyle/>
        <a:p>
          <a:endParaRPr lang="es-ES"/>
        </a:p>
      </dgm:t>
    </dgm:pt>
    <dgm:pt modelId="{210486DC-C409-8D41-A014-A82DD43D71D0}">
      <dgm:prSet phldrT="[Texto]" custT="1"/>
      <dgm:spPr/>
      <dgm:t>
        <a:bodyPr/>
        <a:lstStyle/>
        <a:p>
          <a:endParaRPr lang="es-ES" sz="900"/>
        </a:p>
        <a:p>
          <a:r>
            <a:rPr lang="es-ES" sz="1000">
              <a:latin typeface="News Gothic MT" panose="020B0504020203020204" pitchFamily="34" charset="0"/>
            </a:rPr>
            <a:t>Son denuncias falsas: i) las que no estén basadas en hechos </a:t>
          </a:r>
          <a:r>
            <a:rPr lang="es-ES" sz="1000" b="0" i="0">
              <a:latin typeface="News Gothic MT" panose="020B0504020203020204" pitchFamily="34" charset="0"/>
            </a:rPr>
            <a:t>de los que razonablemente pueda desprenderse un hecho anómalo o comportamiento irregular; (ii) la formulada aun cuando el autor sea consciente de la falsedad de los hechos y/o los tergiverse voluntariamente.</a:t>
          </a:r>
          <a:endParaRPr lang="es-ES" sz="1000" dirty="0">
            <a:latin typeface="News Gothic MT" panose="020B0504020203020204" pitchFamily="34" charset="0"/>
          </a:endParaRPr>
        </a:p>
      </dgm:t>
    </dgm:pt>
    <dgm:pt modelId="{5163B399-B254-6B48-87EB-0C51303C3964}" type="parTrans" cxnId="{6AD5D719-A34C-334E-87C3-644CD21FAE55}">
      <dgm:prSet/>
      <dgm:spPr/>
      <dgm:t>
        <a:bodyPr/>
        <a:lstStyle/>
        <a:p>
          <a:endParaRPr lang="es-ES"/>
        </a:p>
      </dgm:t>
    </dgm:pt>
    <dgm:pt modelId="{074C7D2D-0B64-0D42-8DB2-1DDCBA2EEDA9}" type="sibTrans" cxnId="{6AD5D719-A34C-334E-87C3-644CD21FAE55}">
      <dgm:prSet/>
      <dgm:spPr/>
      <dgm:t>
        <a:bodyPr/>
        <a:lstStyle/>
        <a:p>
          <a:endParaRPr lang="es-ES"/>
        </a:p>
      </dgm:t>
    </dgm:pt>
    <dgm:pt modelId="{E37F5863-0857-704A-BA76-D60BEF2D268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>
              <a:latin typeface="News Gothic MT" panose="020B0504020203020204" pitchFamily="34" charset="0"/>
            </a:rPr>
            <a:t>Denuncias falsas</a:t>
          </a:r>
        </a:p>
      </dgm:t>
    </dgm:pt>
    <dgm:pt modelId="{23399BAD-A94E-CF4D-BC05-20A2628D2FDE}" type="parTrans" cxnId="{BA3A88A5-762A-E34D-B3AE-16ABAD4716D8}">
      <dgm:prSet/>
      <dgm:spPr/>
      <dgm:t>
        <a:bodyPr/>
        <a:lstStyle/>
        <a:p>
          <a:endParaRPr lang="es-ES"/>
        </a:p>
      </dgm:t>
    </dgm:pt>
    <dgm:pt modelId="{763251C7-D826-8A40-AC18-41ACD3932570}" type="sibTrans" cxnId="{BA3A88A5-762A-E34D-B3AE-16ABAD4716D8}">
      <dgm:prSet/>
      <dgm:spPr/>
      <dgm:t>
        <a:bodyPr/>
        <a:lstStyle/>
        <a:p>
          <a:endParaRPr lang="es-ES"/>
        </a:p>
      </dgm:t>
    </dgm:pt>
    <dgm:pt modelId="{FA8FDEBE-47D6-0A42-A07E-4A5014C1FAA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>
              <a:latin typeface="News Gothic MT" panose="020B0504020203020204" pitchFamily="34" charset="0"/>
            </a:rPr>
            <a:t>Durante la investigación debe garantizarse el acceso a la investigación y el derecho de audiencia, facilitando el ejercicio del derecho de defensa mediante el planteamiento de argumentos, alegaciones y aportación de pruebas</a:t>
          </a:r>
          <a:endParaRPr lang="es-ES" dirty="0">
            <a:latin typeface="News Gothic MT" panose="020B0504020203020204" pitchFamily="34" charset="0"/>
          </a:endParaRPr>
        </a:p>
      </dgm:t>
    </dgm:pt>
    <dgm:pt modelId="{974A495B-7C19-D844-BF4A-26473DA22E56}" type="parTrans" cxnId="{CE8561CB-2C2E-4A42-9D12-A8E70C355490}">
      <dgm:prSet/>
      <dgm:spPr/>
      <dgm:t>
        <a:bodyPr/>
        <a:lstStyle/>
        <a:p>
          <a:endParaRPr lang="es-ES"/>
        </a:p>
      </dgm:t>
    </dgm:pt>
    <dgm:pt modelId="{1203D980-F008-764D-AB83-59387C13F1CE}" type="sibTrans" cxnId="{CE8561CB-2C2E-4A42-9D12-A8E70C355490}">
      <dgm:prSet/>
      <dgm:spPr/>
      <dgm:t>
        <a:bodyPr/>
        <a:lstStyle/>
        <a:p>
          <a:endParaRPr lang="es-ES"/>
        </a:p>
      </dgm:t>
    </dgm:pt>
    <dgm:pt modelId="{7FED98DE-A0F8-D042-AFE0-40E63F75360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>
              <a:latin typeface="News Gothic MT" panose="020B0504020203020204" pitchFamily="34" charset="0"/>
            </a:rPr>
            <a:t>Derecho a ser oído y de acceso al expediente</a:t>
          </a:r>
        </a:p>
      </dgm:t>
    </dgm:pt>
    <dgm:pt modelId="{203DB4D4-61B2-624C-9C5D-68F360D39F27}" type="parTrans" cxnId="{65D7E91F-F726-BE49-AE44-C744F4ABA92E}">
      <dgm:prSet/>
      <dgm:spPr/>
      <dgm:t>
        <a:bodyPr/>
        <a:lstStyle/>
        <a:p>
          <a:endParaRPr lang="es-ES"/>
        </a:p>
      </dgm:t>
    </dgm:pt>
    <dgm:pt modelId="{F1861D7B-F3BC-E941-B7EE-F711DDF64886}" type="sibTrans" cxnId="{65D7E91F-F726-BE49-AE44-C744F4ABA92E}">
      <dgm:prSet/>
      <dgm:spPr/>
      <dgm:t>
        <a:bodyPr/>
        <a:lstStyle/>
        <a:p>
          <a:endParaRPr lang="es-ES"/>
        </a:p>
      </dgm:t>
    </dgm:pt>
    <dgm:pt modelId="{657379D5-721C-4B08-85DC-661720E93FF9}" type="pres">
      <dgm:prSet presAssocID="{379606DE-80FA-D842-9725-1CBD8B2E696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520DCC8-C09D-4F1A-AE4D-A5A9742CDB00}" type="pres">
      <dgm:prSet presAssocID="{379606DE-80FA-D842-9725-1CBD8B2E696E}" presName="children" presStyleCnt="0"/>
      <dgm:spPr/>
    </dgm:pt>
    <dgm:pt modelId="{6800DB02-79F6-4CFC-B5FC-6B99299C1A70}" type="pres">
      <dgm:prSet presAssocID="{379606DE-80FA-D842-9725-1CBD8B2E696E}" presName="child1group" presStyleCnt="0"/>
      <dgm:spPr/>
    </dgm:pt>
    <dgm:pt modelId="{5B149D59-635F-47ED-8E99-D152A574B90F}" type="pres">
      <dgm:prSet presAssocID="{379606DE-80FA-D842-9725-1CBD8B2E696E}" presName="child1" presStyleLbl="bgAcc1" presStyleIdx="0" presStyleCnt="4" custScaleX="68961" custScaleY="63326" custLinFactNeighborX="2007" custLinFactNeighborY="8338"/>
      <dgm:spPr/>
    </dgm:pt>
    <dgm:pt modelId="{D37173FE-5E96-48CD-A5D6-58AF1E070386}" type="pres">
      <dgm:prSet presAssocID="{379606DE-80FA-D842-9725-1CBD8B2E696E}" presName="child1Text" presStyleLbl="bgAcc1" presStyleIdx="0" presStyleCnt="4">
        <dgm:presLayoutVars>
          <dgm:bulletEnabled val="1"/>
        </dgm:presLayoutVars>
      </dgm:prSet>
      <dgm:spPr/>
    </dgm:pt>
    <dgm:pt modelId="{145A730D-D23C-432E-874A-7893410DE8F7}" type="pres">
      <dgm:prSet presAssocID="{379606DE-80FA-D842-9725-1CBD8B2E696E}" presName="child2group" presStyleCnt="0"/>
      <dgm:spPr/>
    </dgm:pt>
    <dgm:pt modelId="{E636D3DE-CF51-4305-B0C0-490DCDA28C1B}" type="pres">
      <dgm:prSet presAssocID="{379606DE-80FA-D842-9725-1CBD8B2E696E}" presName="child2" presStyleLbl="bgAcc1" presStyleIdx="1" presStyleCnt="4" custScaleX="81341" custScaleY="74242" custLinFactNeighborX="6011" custLinFactNeighborY="8338"/>
      <dgm:spPr/>
    </dgm:pt>
    <dgm:pt modelId="{14DA1B46-0819-447C-BF3D-5BC1F74F86EB}" type="pres">
      <dgm:prSet presAssocID="{379606DE-80FA-D842-9725-1CBD8B2E696E}" presName="child2Text" presStyleLbl="bgAcc1" presStyleIdx="1" presStyleCnt="4">
        <dgm:presLayoutVars>
          <dgm:bulletEnabled val="1"/>
        </dgm:presLayoutVars>
      </dgm:prSet>
      <dgm:spPr/>
    </dgm:pt>
    <dgm:pt modelId="{70279F8E-3C86-472A-8598-E0FE7ECF9404}" type="pres">
      <dgm:prSet presAssocID="{379606DE-80FA-D842-9725-1CBD8B2E696E}" presName="child3group" presStyleCnt="0"/>
      <dgm:spPr/>
    </dgm:pt>
    <dgm:pt modelId="{E85339D5-5B22-4D83-B356-7A0B57B47C63}" type="pres">
      <dgm:prSet presAssocID="{379606DE-80FA-D842-9725-1CBD8B2E696E}" presName="child3" presStyleLbl="bgAcc1" presStyleIdx="2" presStyleCnt="4" custScaleX="79522" custScaleY="49460" custLinFactNeighborX="1970" custLinFactNeighborY="1092"/>
      <dgm:spPr/>
    </dgm:pt>
    <dgm:pt modelId="{1B2C62E1-F0AE-41E4-9838-56D81CD8DB7E}" type="pres">
      <dgm:prSet presAssocID="{379606DE-80FA-D842-9725-1CBD8B2E696E}" presName="child3Text" presStyleLbl="bgAcc1" presStyleIdx="2" presStyleCnt="4">
        <dgm:presLayoutVars>
          <dgm:bulletEnabled val="1"/>
        </dgm:presLayoutVars>
      </dgm:prSet>
      <dgm:spPr/>
    </dgm:pt>
    <dgm:pt modelId="{366F4033-B5A6-4622-85F5-0C7A2B8F93B0}" type="pres">
      <dgm:prSet presAssocID="{379606DE-80FA-D842-9725-1CBD8B2E696E}" presName="child4group" presStyleCnt="0"/>
      <dgm:spPr/>
    </dgm:pt>
    <dgm:pt modelId="{D41286CB-9568-4ABB-8BC5-FA03C170A07A}" type="pres">
      <dgm:prSet presAssocID="{379606DE-80FA-D842-9725-1CBD8B2E696E}" presName="child4" presStyleLbl="bgAcc1" presStyleIdx="3" presStyleCnt="4" custScaleX="78154" custScaleY="68440"/>
      <dgm:spPr/>
    </dgm:pt>
    <dgm:pt modelId="{3473C15C-6BDC-4C06-8855-4979E1A7CCDB}" type="pres">
      <dgm:prSet presAssocID="{379606DE-80FA-D842-9725-1CBD8B2E696E}" presName="child4Text" presStyleLbl="bgAcc1" presStyleIdx="3" presStyleCnt="4">
        <dgm:presLayoutVars>
          <dgm:bulletEnabled val="1"/>
        </dgm:presLayoutVars>
      </dgm:prSet>
      <dgm:spPr/>
    </dgm:pt>
    <dgm:pt modelId="{E3503629-2D39-43D8-B364-496D6B137B0D}" type="pres">
      <dgm:prSet presAssocID="{379606DE-80FA-D842-9725-1CBD8B2E696E}" presName="childPlaceholder" presStyleCnt="0"/>
      <dgm:spPr/>
    </dgm:pt>
    <dgm:pt modelId="{0D69BB01-C507-43A4-A644-5BA95C2712D0}" type="pres">
      <dgm:prSet presAssocID="{379606DE-80FA-D842-9725-1CBD8B2E696E}" presName="circle" presStyleCnt="0"/>
      <dgm:spPr/>
    </dgm:pt>
    <dgm:pt modelId="{96C5E439-A811-457C-9685-DD5FC9E9E8A1}" type="pres">
      <dgm:prSet presAssocID="{379606DE-80FA-D842-9725-1CBD8B2E696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D966ED9-2022-4D73-88B8-2E4FF49B17E4}" type="pres">
      <dgm:prSet presAssocID="{379606DE-80FA-D842-9725-1CBD8B2E696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5C0232A-F318-4E65-AE46-18C37F00099C}" type="pres">
      <dgm:prSet presAssocID="{379606DE-80FA-D842-9725-1CBD8B2E696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72D26A6-4729-4621-A493-3CAC23B6161D}" type="pres">
      <dgm:prSet presAssocID="{379606DE-80FA-D842-9725-1CBD8B2E696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F4C883E-C5F5-418C-950F-92B3A9675016}" type="pres">
      <dgm:prSet presAssocID="{379606DE-80FA-D842-9725-1CBD8B2E696E}" presName="quadrantPlaceholder" presStyleCnt="0"/>
      <dgm:spPr/>
    </dgm:pt>
    <dgm:pt modelId="{34D25114-92E2-4EEC-8163-3DF5FD8FD46A}" type="pres">
      <dgm:prSet presAssocID="{379606DE-80FA-D842-9725-1CBD8B2E696E}" presName="center1" presStyleLbl="fgShp" presStyleIdx="0" presStyleCnt="2" custScaleX="47498" custScaleY="39670"/>
      <dgm:spPr/>
    </dgm:pt>
    <dgm:pt modelId="{AB94B244-3D00-4E27-8869-D81F6EB6B553}" type="pres">
      <dgm:prSet presAssocID="{379606DE-80FA-D842-9725-1CBD8B2E696E}" presName="center2" presStyleLbl="fgShp" presStyleIdx="1" presStyleCnt="2" custScaleX="42761" custScaleY="37868"/>
      <dgm:spPr/>
    </dgm:pt>
  </dgm:ptLst>
  <dgm:cxnLst>
    <dgm:cxn modelId="{B7274D05-BEC0-784D-99AF-93DF9F412249}" srcId="{9B2FA715-1613-C44F-BF0C-B06DE6DBD580}" destId="{BD7A2D81-5D2F-B74F-866B-E98DD8872624}" srcOrd="0" destOrd="0" parTransId="{61029A38-C81F-D540-88D3-1CA3AB4C5FF6}" sibTransId="{2FA3F23D-176B-DB41-86DB-C1BDCDC5313F}"/>
    <dgm:cxn modelId="{3622C106-BF0B-44EE-8683-3AF802B4A85F}" type="presOf" srcId="{7FED98DE-A0F8-D042-AFE0-40E63F75360E}" destId="{3473C15C-6BDC-4C06-8855-4979E1A7CCDB}" srcOrd="1" destOrd="0" presId="urn:microsoft.com/office/officeart/2005/8/layout/cycle4"/>
    <dgm:cxn modelId="{E9CC4C07-4F7D-4F79-8230-56EB4F95243A}" type="presOf" srcId="{6C537A15-AA05-C44F-9534-4794C7283AC1}" destId="{D37173FE-5E96-48CD-A5D6-58AF1E070386}" srcOrd="1" destOrd="0" presId="urn:microsoft.com/office/officeart/2005/8/layout/cycle4"/>
    <dgm:cxn modelId="{4D053F11-6372-4B65-8E5E-181F6141C44B}" type="presOf" srcId="{E37F5863-0857-704A-BA76-D60BEF2D2685}" destId="{1B2C62E1-F0AE-41E4-9838-56D81CD8DB7E}" srcOrd="1" destOrd="0" presId="urn:microsoft.com/office/officeart/2005/8/layout/cycle4"/>
    <dgm:cxn modelId="{D9E7FF13-0E40-4188-B8B4-43FD83410167}" type="presOf" srcId="{3E98EF52-FDDD-164B-8AD0-441D360BBEBC}" destId="{96C5E439-A811-457C-9685-DD5FC9E9E8A1}" srcOrd="0" destOrd="0" presId="urn:microsoft.com/office/officeart/2005/8/layout/cycle4"/>
    <dgm:cxn modelId="{6AD5D719-A34C-334E-87C3-644CD21FAE55}" srcId="{379606DE-80FA-D842-9725-1CBD8B2E696E}" destId="{210486DC-C409-8D41-A014-A82DD43D71D0}" srcOrd="2" destOrd="0" parTransId="{5163B399-B254-6B48-87EB-0C51303C3964}" sibTransId="{074C7D2D-0B64-0D42-8DB2-1DDCBA2EEDA9}"/>
    <dgm:cxn modelId="{65D7E91F-F726-BE49-AE44-C744F4ABA92E}" srcId="{FA8FDEBE-47D6-0A42-A07E-4A5014C1FAA2}" destId="{7FED98DE-A0F8-D042-AFE0-40E63F75360E}" srcOrd="0" destOrd="0" parTransId="{203DB4D4-61B2-624C-9C5D-68F360D39F27}" sibTransId="{F1861D7B-F3BC-E941-B7EE-F711DDF64886}"/>
    <dgm:cxn modelId="{603DDC3D-5DEC-4EB6-84B6-AFCB6E11B9AC}" type="presOf" srcId="{BD7A2D81-5D2F-B74F-866B-E98DD8872624}" destId="{E636D3DE-CF51-4305-B0C0-490DCDA28C1B}" srcOrd="0" destOrd="0" presId="urn:microsoft.com/office/officeart/2005/8/layout/cycle4"/>
    <dgm:cxn modelId="{21629C47-572F-48A6-98CB-2C68CE39C352}" type="presOf" srcId="{6C537A15-AA05-C44F-9534-4794C7283AC1}" destId="{5B149D59-635F-47ED-8E99-D152A574B90F}" srcOrd="0" destOrd="0" presId="urn:microsoft.com/office/officeart/2005/8/layout/cycle4"/>
    <dgm:cxn modelId="{C5C4416B-D961-4AFE-B00B-28A6B657943F}" type="presOf" srcId="{9B2FA715-1613-C44F-BF0C-B06DE6DBD580}" destId="{BD966ED9-2022-4D73-88B8-2E4FF49B17E4}" srcOrd="0" destOrd="0" presId="urn:microsoft.com/office/officeart/2005/8/layout/cycle4"/>
    <dgm:cxn modelId="{AB48A64B-B09B-4DAD-AFC4-3F6E526B81B8}" type="presOf" srcId="{E37F5863-0857-704A-BA76-D60BEF2D2685}" destId="{E85339D5-5B22-4D83-B356-7A0B57B47C63}" srcOrd="0" destOrd="0" presId="urn:microsoft.com/office/officeart/2005/8/layout/cycle4"/>
    <dgm:cxn modelId="{1828DC6C-1733-499A-9B37-492A11E4C2CD}" type="presOf" srcId="{FA8FDEBE-47D6-0A42-A07E-4A5014C1FAA2}" destId="{D72D26A6-4729-4621-A493-3CAC23B6161D}" srcOrd="0" destOrd="0" presId="urn:microsoft.com/office/officeart/2005/8/layout/cycle4"/>
    <dgm:cxn modelId="{FEF21B55-167A-48C3-AAAE-4EA372336200}" type="presOf" srcId="{210486DC-C409-8D41-A014-A82DD43D71D0}" destId="{55C0232A-F318-4E65-AE46-18C37F00099C}" srcOrd="0" destOrd="0" presId="urn:microsoft.com/office/officeart/2005/8/layout/cycle4"/>
    <dgm:cxn modelId="{BA3A88A5-762A-E34D-B3AE-16ABAD4716D8}" srcId="{210486DC-C409-8D41-A014-A82DD43D71D0}" destId="{E37F5863-0857-704A-BA76-D60BEF2D2685}" srcOrd="0" destOrd="0" parTransId="{23399BAD-A94E-CF4D-BC05-20A2628D2FDE}" sibTransId="{763251C7-D826-8A40-AC18-41ACD3932570}"/>
    <dgm:cxn modelId="{A0CD22BA-153D-4545-9D62-C68086D73120}" type="presOf" srcId="{BD7A2D81-5D2F-B74F-866B-E98DD8872624}" destId="{14DA1B46-0819-447C-BF3D-5BC1F74F86EB}" srcOrd="1" destOrd="0" presId="urn:microsoft.com/office/officeart/2005/8/layout/cycle4"/>
    <dgm:cxn modelId="{05173BC0-A0EC-2745-B156-558206A38A39}" srcId="{379606DE-80FA-D842-9725-1CBD8B2E696E}" destId="{9B2FA715-1613-C44F-BF0C-B06DE6DBD580}" srcOrd="1" destOrd="0" parTransId="{9E33C158-D039-394E-BE76-DD86F913724A}" sibTransId="{2E66D591-CD05-0743-9D1B-EBD94A0810EB}"/>
    <dgm:cxn modelId="{A09A66C1-F92C-7B40-9772-BDCBA4C0B5F3}" srcId="{3E98EF52-FDDD-164B-8AD0-441D360BBEBC}" destId="{6C537A15-AA05-C44F-9534-4794C7283AC1}" srcOrd="0" destOrd="0" parTransId="{354B4CA2-C32F-6B4D-899E-FAEBDBBC94AF}" sibTransId="{BC9B3AB8-2575-C748-B4F2-0CEC0D977BDA}"/>
    <dgm:cxn modelId="{CE8561CB-2C2E-4A42-9D12-A8E70C355490}" srcId="{379606DE-80FA-D842-9725-1CBD8B2E696E}" destId="{FA8FDEBE-47D6-0A42-A07E-4A5014C1FAA2}" srcOrd="3" destOrd="0" parTransId="{974A495B-7C19-D844-BF4A-26473DA22E56}" sibTransId="{1203D980-F008-764D-AB83-59387C13F1CE}"/>
    <dgm:cxn modelId="{ECE8C1DD-6277-47DA-BAE1-26679DBFB7C3}" type="presOf" srcId="{7FED98DE-A0F8-D042-AFE0-40E63F75360E}" destId="{D41286CB-9568-4ABB-8BC5-FA03C170A07A}" srcOrd="0" destOrd="0" presId="urn:microsoft.com/office/officeart/2005/8/layout/cycle4"/>
    <dgm:cxn modelId="{788C7DEE-CD25-4C92-A404-A9FD8F50BE29}" type="presOf" srcId="{379606DE-80FA-D842-9725-1CBD8B2E696E}" destId="{657379D5-721C-4B08-85DC-661720E93FF9}" srcOrd="0" destOrd="0" presId="urn:microsoft.com/office/officeart/2005/8/layout/cycle4"/>
    <dgm:cxn modelId="{14A9B9FC-2A14-D544-9867-19E6ADCEB545}" srcId="{379606DE-80FA-D842-9725-1CBD8B2E696E}" destId="{3E98EF52-FDDD-164B-8AD0-441D360BBEBC}" srcOrd="0" destOrd="0" parTransId="{42B4ED48-C200-6F45-9F42-B3F94570D1FF}" sibTransId="{0F13DF16-0A1C-9941-9B8E-3F5A68A21383}"/>
    <dgm:cxn modelId="{72EFB50E-9FA9-4067-8C41-77C46939C648}" type="presParOf" srcId="{657379D5-721C-4B08-85DC-661720E93FF9}" destId="{9520DCC8-C09D-4F1A-AE4D-A5A9742CDB00}" srcOrd="0" destOrd="0" presId="urn:microsoft.com/office/officeart/2005/8/layout/cycle4"/>
    <dgm:cxn modelId="{F9C7EE7B-5F9F-4598-9DA1-DB00EB811D91}" type="presParOf" srcId="{9520DCC8-C09D-4F1A-AE4D-A5A9742CDB00}" destId="{6800DB02-79F6-4CFC-B5FC-6B99299C1A70}" srcOrd="0" destOrd="0" presId="urn:microsoft.com/office/officeart/2005/8/layout/cycle4"/>
    <dgm:cxn modelId="{7BE623C7-A67C-4C4A-95BF-3893960EF29B}" type="presParOf" srcId="{6800DB02-79F6-4CFC-B5FC-6B99299C1A70}" destId="{5B149D59-635F-47ED-8E99-D152A574B90F}" srcOrd="0" destOrd="0" presId="urn:microsoft.com/office/officeart/2005/8/layout/cycle4"/>
    <dgm:cxn modelId="{E38B0EEF-371E-4064-AB2F-ABFDAF1591FA}" type="presParOf" srcId="{6800DB02-79F6-4CFC-B5FC-6B99299C1A70}" destId="{D37173FE-5E96-48CD-A5D6-58AF1E070386}" srcOrd="1" destOrd="0" presId="urn:microsoft.com/office/officeart/2005/8/layout/cycle4"/>
    <dgm:cxn modelId="{E36DBF17-E2A9-45E8-B0C4-379DA53D9A62}" type="presParOf" srcId="{9520DCC8-C09D-4F1A-AE4D-A5A9742CDB00}" destId="{145A730D-D23C-432E-874A-7893410DE8F7}" srcOrd="1" destOrd="0" presId="urn:microsoft.com/office/officeart/2005/8/layout/cycle4"/>
    <dgm:cxn modelId="{F6469A57-2396-4CC3-800A-00DF875BB5D3}" type="presParOf" srcId="{145A730D-D23C-432E-874A-7893410DE8F7}" destId="{E636D3DE-CF51-4305-B0C0-490DCDA28C1B}" srcOrd="0" destOrd="0" presId="urn:microsoft.com/office/officeart/2005/8/layout/cycle4"/>
    <dgm:cxn modelId="{1A755BEF-E59C-4278-B535-278E12310263}" type="presParOf" srcId="{145A730D-D23C-432E-874A-7893410DE8F7}" destId="{14DA1B46-0819-447C-BF3D-5BC1F74F86EB}" srcOrd="1" destOrd="0" presId="urn:microsoft.com/office/officeart/2005/8/layout/cycle4"/>
    <dgm:cxn modelId="{CF5B0469-A072-4894-961B-A6C6E80D9591}" type="presParOf" srcId="{9520DCC8-C09D-4F1A-AE4D-A5A9742CDB00}" destId="{70279F8E-3C86-472A-8598-E0FE7ECF9404}" srcOrd="2" destOrd="0" presId="urn:microsoft.com/office/officeart/2005/8/layout/cycle4"/>
    <dgm:cxn modelId="{B39DF1CC-CC51-4962-BF00-116B1C0BF5C3}" type="presParOf" srcId="{70279F8E-3C86-472A-8598-E0FE7ECF9404}" destId="{E85339D5-5B22-4D83-B356-7A0B57B47C63}" srcOrd="0" destOrd="0" presId="urn:microsoft.com/office/officeart/2005/8/layout/cycle4"/>
    <dgm:cxn modelId="{993371EF-288C-4E1B-8DDD-DE9016869114}" type="presParOf" srcId="{70279F8E-3C86-472A-8598-E0FE7ECF9404}" destId="{1B2C62E1-F0AE-41E4-9838-56D81CD8DB7E}" srcOrd="1" destOrd="0" presId="urn:microsoft.com/office/officeart/2005/8/layout/cycle4"/>
    <dgm:cxn modelId="{2EB3C62A-E205-48C8-A954-2291AB62A1F2}" type="presParOf" srcId="{9520DCC8-C09D-4F1A-AE4D-A5A9742CDB00}" destId="{366F4033-B5A6-4622-85F5-0C7A2B8F93B0}" srcOrd="3" destOrd="0" presId="urn:microsoft.com/office/officeart/2005/8/layout/cycle4"/>
    <dgm:cxn modelId="{19B967E5-7E12-4473-B4CD-457AF00DC76A}" type="presParOf" srcId="{366F4033-B5A6-4622-85F5-0C7A2B8F93B0}" destId="{D41286CB-9568-4ABB-8BC5-FA03C170A07A}" srcOrd="0" destOrd="0" presId="urn:microsoft.com/office/officeart/2005/8/layout/cycle4"/>
    <dgm:cxn modelId="{7B23243F-6AE7-4C94-8268-F05B3725B595}" type="presParOf" srcId="{366F4033-B5A6-4622-85F5-0C7A2B8F93B0}" destId="{3473C15C-6BDC-4C06-8855-4979E1A7CCDB}" srcOrd="1" destOrd="0" presId="urn:microsoft.com/office/officeart/2005/8/layout/cycle4"/>
    <dgm:cxn modelId="{8C2E981C-A0CE-4429-8D81-0655E3066FC8}" type="presParOf" srcId="{9520DCC8-C09D-4F1A-AE4D-A5A9742CDB00}" destId="{E3503629-2D39-43D8-B364-496D6B137B0D}" srcOrd="4" destOrd="0" presId="urn:microsoft.com/office/officeart/2005/8/layout/cycle4"/>
    <dgm:cxn modelId="{439A380D-DF4C-4C26-B971-7A2AE33AEEAC}" type="presParOf" srcId="{657379D5-721C-4B08-85DC-661720E93FF9}" destId="{0D69BB01-C507-43A4-A644-5BA95C2712D0}" srcOrd="1" destOrd="0" presId="urn:microsoft.com/office/officeart/2005/8/layout/cycle4"/>
    <dgm:cxn modelId="{56FCB6EE-9BF9-40D3-B8D2-20329F4DA286}" type="presParOf" srcId="{0D69BB01-C507-43A4-A644-5BA95C2712D0}" destId="{96C5E439-A811-457C-9685-DD5FC9E9E8A1}" srcOrd="0" destOrd="0" presId="urn:microsoft.com/office/officeart/2005/8/layout/cycle4"/>
    <dgm:cxn modelId="{71BC5713-F166-422A-821A-36AC25CD6DEF}" type="presParOf" srcId="{0D69BB01-C507-43A4-A644-5BA95C2712D0}" destId="{BD966ED9-2022-4D73-88B8-2E4FF49B17E4}" srcOrd="1" destOrd="0" presId="urn:microsoft.com/office/officeart/2005/8/layout/cycle4"/>
    <dgm:cxn modelId="{3E6001BC-EA0F-462C-AF0E-D03E4EF176AD}" type="presParOf" srcId="{0D69BB01-C507-43A4-A644-5BA95C2712D0}" destId="{55C0232A-F318-4E65-AE46-18C37F00099C}" srcOrd="2" destOrd="0" presId="urn:microsoft.com/office/officeart/2005/8/layout/cycle4"/>
    <dgm:cxn modelId="{DD5DC678-53EC-4595-91AE-77CA85A0704E}" type="presParOf" srcId="{0D69BB01-C507-43A4-A644-5BA95C2712D0}" destId="{D72D26A6-4729-4621-A493-3CAC23B6161D}" srcOrd="3" destOrd="0" presId="urn:microsoft.com/office/officeart/2005/8/layout/cycle4"/>
    <dgm:cxn modelId="{DA46E271-AC45-41F4-AB7E-EED237729F38}" type="presParOf" srcId="{0D69BB01-C507-43A4-A644-5BA95C2712D0}" destId="{EF4C883E-C5F5-418C-950F-92B3A9675016}" srcOrd="4" destOrd="0" presId="urn:microsoft.com/office/officeart/2005/8/layout/cycle4"/>
    <dgm:cxn modelId="{B51117F6-751B-4A08-9BEC-26B8A5A40061}" type="presParOf" srcId="{657379D5-721C-4B08-85DC-661720E93FF9}" destId="{34D25114-92E2-4EEC-8163-3DF5FD8FD46A}" srcOrd="2" destOrd="0" presId="urn:microsoft.com/office/officeart/2005/8/layout/cycle4"/>
    <dgm:cxn modelId="{86E8D3DD-AE6A-42E5-9A4A-EEE26A9F3E78}" type="presParOf" srcId="{657379D5-721C-4B08-85DC-661720E93FF9}" destId="{AB94B244-3D00-4E27-8869-D81F6EB6B55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204FF-E993-42B8-998B-15B9D714A5B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CA609C-85F4-4889-9529-D8A001450D8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1200" b="1" dirty="0">
              <a:latin typeface="News Gothic MT" panose="020B0504020203020204" pitchFamily="34" charset="0"/>
            </a:rPr>
            <a:t>2. Apertura fase de investigación:</a:t>
          </a:r>
          <a:endParaRPr lang="en-US" sz="1200" dirty="0">
            <a:latin typeface="News Gothic MT" panose="020B0504020203020204" pitchFamily="34" charset="0"/>
          </a:endParaRPr>
        </a:p>
      </dgm:t>
    </dgm:pt>
    <dgm:pt modelId="{7C12DEE0-C78D-4DBD-89F4-07658CFD9AD7}" type="parTrans" cxnId="{DC4BFD69-89F2-42F1-9134-A1C84E2D2F6E}">
      <dgm:prSet/>
      <dgm:spPr/>
      <dgm:t>
        <a:bodyPr/>
        <a:lstStyle/>
        <a:p>
          <a:endParaRPr lang="en-US"/>
        </a:p>
      </dgm:t>
    </dgm:pt>
    <dgm:pt modelId="{DEA87B3A-0E2F-48F8-97FD-63095B3E76D1}" type="sibTrans" cxnId="{DC4BFD69-89F2-42F1-9134-A1C84E2D2F6E}">
      <dgm:prSet/>
      <dgm:spPr/>
      <dgm:t>
        <a:bodyPr/>
        <a:lstStyle/>
        <a:p>
          <a:endParaRPr lang="en-US"/>
        </a:p>
      </dgm:t>
    </dgm:pt>
    <dgm:pt modelId="{54A664C4-C36C-4EC6-9187-1FD2A121751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1000" dirty="0">
              <a:latin typeface="News Gothic MT" panose="020B0504020203020204" pitchFamily="34" charset="0"/>
            </a:rPr>
            <a:t>Designación de instructor y, en su caso, adopción de medidas adicionales urgentes.</a:t>
          </a:r>
          <a:endParaRPr lang="en-US" sz="1000" dirty="0">
            <a:latin typeface="News Gothic MT" panose="020B0504020203020204" pitchFamily="34" charset="0"/>
          </a:endParaRPr>
        </a:p>
      </dgm:t>
    </dgm:pt>
    <dgm:pt modelId="{2D0EC14A-C30D-4B19-80B4-7F28F2A44BB9}" type="parTrans" cxnId="{42CB471E-4364-482B-BC43-CDA760CA1A94}">
      <dgm:prSet/>
      <dgm:spPr/>
      <dgm:t>
        <a:bodyPr/>
        <a:lstStyle/>
        <a:p>
          <a:endParaRPr lang="en-US"/>
        </a:p>
      </dgm:t>
    </dgm:pt>
    <dgm:pt modelId="{AC2EB3FB-63A1-4898-89A9-0226AD8106C1}" type="sibTrans" cxnId="{42CB471E-4364-482B-BC43-CDA760CA1A94}">
      <dgm:prSet/>
      <dgm:spPr/>
      <dgm:t>
        <a:bodyPr/>
        <a:lstStyle/>
        <a:p>
          <a:endParaRPr lang="en-US"/>
        </a:p>
      </dgm:t>
    </dgm:pt>
    <dgm:pt modelId="{6572076C-B548-4B4D-AF5C-6775668ACA22}">
      <dgm:prSet custT="1"/>
      <dgm:spPr/>
      <dgm:t>
        <a:bodyPr/>
        <a:lstStyle/>
        <a:p>
          <a:pPr algn="l"/>
          <a:r>
            <a:rPr lang="es-ES" sz="1200" b="1" dirty="0">
              <a:latin typeface="News Gothic MT" panose="020B0504020203020204" pitchFamily="34" charset="0"/>
            </a:rPr>
            <a:t>3. Investigación interna de la comunicación: </a:t>
          </a:r>
          <a:endParaRPr lang="en-US" sz="1200" dirty="0">
            <a:latin typeface="News Gothic MT" panose="020B0504020203020204" pitchFamily="34" charset="0"/>
          </a:endParaRPr>
        </a:p>
      </dgm:t>
    </dgm:pt>
    <dgm:pt modelId="{DD0D9D70-5DD9-4CA5-8E41-8E635042D981}" type="parTrans" cxnId="{427EB360-FD42-4743-8024-95B403BA09FF}">
      <dgm:prSet/>
      <dgm:spPr/>
      <dgm:t>
        <a:bodyPr/>
        <a:lstStyle/>
        <a:p>
          <a:endParaRPr lang="en-US"/>
        </a:p>
      </dgm:t>
    </dgm:pt>
    <dgm:pt modelId="{51CA8F79-CD74-4E63-B151-5E7ED59936FF}" type="sibTrans" cxnId="{427EB360-FD42-4743-8024-95B403BA09FF}">
      <dgm:prSet/>
      <dgm:spPr/>
      <dgm:t>
        <a:bodyPr/>
        <a:lstStyle/>
        <a:p>
          <a:endParaRPr lang="en-US"/>
        </a:p>
      </dgm:t>
    </dgm:pt>
    <dgm:pt modelId="{A48C8E38-F1EC-45DF-816E-80F076D2DAB0}">
      <dgm:prSet custT="1"/>
      <dgm:spPr/>
      <dgm:t>
        <a:bodyPr/>
        <a:lstStyle/>
        <a:p>
          <a:pPr algn="l"/>
          <a:r>
            <a:rPr lang="es-ES" sz="1000" b="0" i="0" baseline="0" dirty="0">
              <a:latin typeface="News Gothic MT" panose="020B0504020203020204" pitchFamily="34" charset="0"/>
            </a:rPr>
            <a:t>Comprobación de la veracidad y la exactitud de la comunicación en relación con la conducta descrita.</a:t>
          </a:r>
          <a:endParaRPr lang="en-US" sz="1000" dirty="0">
            <a:latin typeface="News Gothic MT" panose="020B0504020203020204" pitchFamily="34" charset="0"/>
          </a:endParaRPr>
        </a:p>
      </dgm:t>
    </dgm:pt>
    <dgm:pt modelId="{DA920C21-288A-43CC-AF26-68CBA89A07D9}" type="parTrans" cxnId="{DF6C3439-8462-4771-B7E2-22ED2B9208AB}">
      <dgm:prSet/>
      <dgm:spPr/>
      <dgm:t>
        <a:bodyPr/>
        <a:lstStyle/>
        <a:p>
          <a:endParaRPr lang="en-US"/>
        </a:p>
      </dgm:t>
    </dgm:pt>
    <dgm:pt modelId="{3A165282-E21A-4949-8A8D-21E82AD3F9ED}" type="sibTrans" cxnId="{DF6C3439-8462-4771-B7E2-22ED2B9208AB}">
      <dgm:prSet/>
      <dgm:spPr/>
      <dgm:t>
        <a:bodyPr/>
        <a:lstStyle/>
        <a:p>
          <a:endParaRPr lang="en-US"/>
        </a:p>
      </dgm:t>
    </dgm:pt>
    <dgm:pt modelId="{C7ED75B8-D583-47DD-8925-2CD40583010F}">
      <dgm:prSet custT="1"/>
      <dgm:spPr/>
      <dgm:t>
        <a:bodyPr/>
        <a:lstStyle/>
        <a:p>
          <a:pPr algn="l"/>
          <a:r>
            <a:rPr lang="es-ES" sz="1000" b="0" i="0" baseline="0" dirty="0">
              <a:latin typeface="News Gothic MT" panose="020B0504020203020204" pitchFamily="34" charset="0"/>
            </a:rPr>
            <a:t>Entrevista con el denunciado: respetando sus derechos, se le informará del contenido de la comunicación para que exponga su versión de lo sucedido y pueda aportar los medios de prueba de los que dispusiere. </a:t>
          </a:r>
          <a:endParaRPr lang="en-US" sz="1000" dirty="0">
            <a:latin typeface="News Gothic MT" panose="020B0504020203020204" pitchFamily="34" charset="0"/>
          </a:endParaRPr>
        </a:p>
      </dgm:t>
    </dgm:pt>
    <dgm:pt modelId="{DFACE208-73D5-412E-951B-8F375C000990}" type="parTrans" cxnId="{5E578406-6567-4F1D-8BAE-DE4BAB1AAE88}">
      <dgm:prSet/>
      <dgm:spPr/>
      <dgm:t>
        <a:bodyPr/>
        <a:lstStyle/>
        <a:p>
          <a:endParaRPr lang="en-US"/>
        </a:p>
      </dgm:t>
    </dgm:pt>
    <dgm:pt modelId="{3FB52478-BB98-467F-9D01-7D7A0CD6B8D2}" type="sibTrans" cxnId="{5E578406-6567-4F1D-8BAE-DE4BAB1AAE88}">
      <dgm:prSet/>
      <dgm:spPr/>
      <dgm:t>
        <a:bodyPr/>
        <a:lstStyle/>
        <a:p>
          <a:endParaRPr lang="en-US"/>
        </a:p>
      </dgm:t>
    </dgm:pt>
    <dgm:pt modelId="{8AC3E156-BEAA-4756-99A9-7C8C62210AED}">
      <dgm:prSet custT="1"/>
      <dgm:spPr/>
      <dgm:t>
        <a:bodyPr/>
        <a:lstStyle/>
        <a:p>
          <a:pPr algn="l"/>
          <a:r>
            <a:rPr lang="es-ES" sz="1000" dirty="0">
              <a:latin typeface="News Gothic MT" panose="020B0504020203020204" pitchFamily="34" charset="0"/>
            </a:rPr>
            <a:t>Otras pruebas (informes periciales, documentación, etc.)</a:t>
          </a:r>
          <a:endParaRPr lang="en-US" sz="1000" dirty="0">
            <a:latin typeface="News Gothic MT" panose="020B0504020203020204" pitchFamily="34" charset="0"/>
          </a:endParaRPr>
        </a:p>
      </dgm:t>
    </dgm:pt>
    <dgm:pt modelId="{C5B69F0E-70AC-4D7E-817B-5EA78DE139AA}" type="parTrans" cxnId="{DFC5E7AF-DD34-4F71-A074-CBC9C0290E43}">
      <dgm:prSet/>
      <dgm:spPr/>
      <dgm:t>
        <a:bodyPr/>
        <a:lstStyle/>
        <a:p>
          <a:endParaRPr lang="en-US"/>
        </a:p>
      </dgm:t>
    </dgm:pt>
    <dgm:pt modelId="{465D5D4C-2BF3-4B0C-A8BD-9B1DC2D76947}" type="sibTrans" cxnId="{DFC5E7AF-DD34-4F71-A074-CBC9C0290E43}">
      <dgm:prSet/>
      <dgm:spPr/>
      <dgm:t>
        <a:bodyPr/>
        <a:lstStyle/>
        <a:p>
          <a:endParaRPr lang="en-US"/>
        </a:p>
      </dgm:t>
    </dgm:pt>
    <dgm:pt modelId="{C1C17EA4-361A-4337-947A-8DBB5012A8B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200" b="1" dirty="0">
              <a:latin typeface="News Gothic MT" panose="020B0504020203020204" pitchFamily="34" charset="0"/>
            </a:rPr>
            <a:t>1</a:t>
          </a:r>
          <a:r>
            <a:rPr lang="es-ES" sz="1000" b="1" dirty="0">
              <a:latin typeface="News Gothic MT" panose="020B0504020203020204" pitchFamily="34" charset="0"/>
            </a:rPr>
            <a:t>. </a:t>
          </a:r>
          <a:r>
            <a:rPr lang="es-ES" sz="1200" b="1" dirty="0">
              <a:latin typeface="News Gothic MT" panose="020B0504020203020204" pitchFamily="34" charset="0"/>
            </a:rPr>
            <a:t>Recepción, análisis preliminar y admisión de las Informaciones:</a:t>
          </a:r>
          <a:endParaRPr lang="en-US" sz="1200" dirty="0">
            <a:latin typeface="News Gothic MT" panose="020B0504020203020204" pitchFamily="34" charset="0"/>
          </a:endParaRPr>
        </a:p>
      </dgm:t>
    </dgm:pt>
    <dgm:pt modelId="{53817E90-0DDD-4F12-B50F-6DBF37377F82}" type="parTrans" cxnId="{A7F303C2-A0E6-43A9-B47A-F07DA59160E4}">
      <dgm:prSet/>
      <dgm:spPr/>
      <dgm:t>
        <a:bodyPr/>
        <a:lstStyle/>
        <a:p>
          <a:endParaRPr lang="es-ES"/>
        </a:p>
      </dgm:t>
    </dgm:pt>
    <dgm:pt modelId="{F94B102E-2A20-4CF3-A2B9-499110C82772}" type="sibTrans" cxnId="{A7F303C2-A0E6-43A9-B47A-F07DA59160E4}">
      <dgm:prSet/>
      <dgm:spPr/>
      <dgm:t>
        <a:bodyPr/>
        <a:lstStyle/>
        <a:p>
          <a:endParaRPr lang="es-ES"/>
        </a:p>
      </dgm:t>
    </dgm:pt>
    <dgm:pt modelId="{5D5ED204-81D1-4FF5-841D-7FEF441B4FD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000" b="0" i="0" baseline="0" dirty="0">
              <a:latin typeface="News Gothic MT" panose="020B0504020203020204" pitchFamily="34" charset="0"/>
            </a:rPr>
            <a:t>Análisis preliminar al objeto de determinar su aceptación e investigación o, en su caso, el rechazo.</a:t>
          </a:r>
          <a:endParaRPr lang="en-US" sz="1000" dirty="0">
            <a:latin typeface="News Gothic MT" panose="020B0504020203020204" pitchFamily="34" charset="0"/>
          </a:endParaRPr>
        </a:p>
      </dgm:t>
    </dgm:pt>
    <dgm:pt modelId="{D94D9D2A-C010-495D-A62E-AB7BA272D2DC}" type="parTrans" cxnId="{6C019B74-18CD-49F8-9E85-BEBE710C5577}">
      <dgm:prSet/>
      <dgm:spPr/>
      <dgm:t>
        <a:bodyPr/>
        <a:lstStyle/>
        <a:p>
          <a:endParaRPr lang="es-ES"/>
        </a:p>
      </dgm:t>
    </dgm:pt>
    <dgm:pt modelId="{39660E38-FF63-4A01-8F21-8ABE21D81A9E}" type="sibTrans" cxnId="{6C019B74-18CD-49F8-9E85-BEBE710C5577}">
      <dgm:prSet/>
      <dgm:spPr/>
      <dgm:t>
        <a:bodyPr/>
        <a:lstStyle/>
        <a:p>
          <a:endParaRPr lang="es-ES"/>
        </a:p>
      </dgm:t>
    </dgm:pt>
    <dgm:pt modelId="{3F2B89C0-BC83-4150-9407-5C79EBF73B7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000" dirty="0">
              <a:latin typeface="News Gothic MT" panose="020B0504020203020204" pitchFamily="34" charset="0"/>
            </a:rPr>
            <a:t>Posible traslado de la comunicación a otros órganos en caso de conductas vinculadas a materias con procedimiento específico (ejemplo: acoso laboral).</a:t>
          </a:r>
          <a:endParaRPr lang="en-US" sz="1000" dirty="0">
            <a:latin typeface="News Gothic MT" panose="020B0504020203020204" pitchFamily="34" charset="0"/>
          </a:endParaRPr>
        </a:p>
      </dgm:t>
    </dgm:pt>
    <dgm:pt modelId="{1AEB7ED3-A28D-496B-9837-016AD72C31F4}" type="parTrans" cxnId="{E560AC91-B36D-4FDE-9A2B-7917C377DAA6}">
      <dgm:prSet/>
      <dgm:spPr/>
      <dgm:t>
        <a:bodyPr/>
        <a:lstStyle/>
        <a:p>
          <a:endParaRPr lang="es-ES"/>
        </a:p>
      </dgm:t>
    </dgm:pt>
    <dgm:pt modelId="{B7EB7E97-B74B-450A-A1D1-7749BA68BFCF}" type="sibTrans" cxnId="{E560AC91-B36D-4FDE-9A2B-7917C377DAA6}">
      <dgm:prSet/>
      <dgm:spPr/>
      <dgm:t>
        <a:bodyPr/>
        <a:lstStyle/>
        <a:p>
          <a:endParaRPr lang="es-ES"/>
        </a:p>
      </dgm:t>
    </dgm:pt>
    <dgm:pt modelId="{44DB6BB3-8086-4B65-8529-6B153B07CF9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000" b="0" i="0" baseline="0" dirty="0">
              <a:latin typeface="News Gothic MT" panose="020B0504020203020204" pitchFamily="34" charset="0"/>
            </a:rPr>
            <a:t>Serán recibidas y registradas por el Responsable del Sistema del Sistema asignándoles un código único de identificación.</a:t>
          </a:r>
          <a:endParaRPr lang="en-US" sz="1000" dirty="0">
            <a:latin typeface="News Gothic MT" panose="020B0504020203020204" pitchFamily="34" charset="0"/>
          </a:endParaRPr>
        </a:p>
      </dgm:t>
    </dgm:pt>
    <dgm:pt modelId="{7805619F-F76E-45C2-AEAB-DDF0CFF5040C}" type="sibTrans" cxnId="{33089FF5-4492-4FE0-A9F4-01A113B0BBC4}">
      <dgm:prSet/>
      <dgm:spPr/>
      <dgm:t>
        <a:bodyPr/>
        <a:lstStyle/>
        <a:p>
          <a:endParaRPr lang="es-ES"/>
        </a:p>
      </dgm:t>
    </dgm:pt>
    <dgm:pt modelId="{C0AB9A21-15CF-413B-AB96-E6DBDE1B333E}" type="parTrans" cxnId="{33089FF5-4492-4FE0-A9F4-01A113B0BBC4}">
      <dgm:prSet/>
      <dgm:spPr/>
      <dgm:t>
        <a:bodyPr/>
        <a:lstStyle/>
        <a:p>
          <a:endParaRPr lang="es-ES"/>
        </a:p>
      </dgm:t>
    </dgm:pt>
    <dgm:pt modelId="{57EC11C5-216D-4102-99A0-E97F84E9009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000" dirty="0">
            <a:latin typeface="News Gothic MT" panose="020B0504020203020204" pitchFamily="34" charset="0"/>
          </a:endParaRPr>
        </a:p>
      </dgm:t>
    </dgm:pt>
    <dgm:pt modelId="{C45BE33C-B785-4590-8322-CAFFCF6D5FE8}" type="parTrans" cxnId="{B5CC6C0B-ABB9-488A-A8A3-1783E30E5C65}">
      <dgm:prSet/>
      <dgm:spPr/>
      <dgm:t>
        <a:bodyPr/>
        <a:lstStyle/>
        <a:p>
          <a:endParaRPr lang="es-ES"/>
        </a:p>
      </dgm:t>
    </dgm:pt>
    <dgm:pt modelId="{7DAD7C95-7AF8-4E36-89B7-4F62E987754D}" type="sibTrans" cxnId="{B5CC6C0B-ABB9-488A-A8A3-1783E30E5C65}">
      <dgm:prSet/>
      <dgm:spPr/>
      <dgm:t>
        <a:bodyPr/>
        <a:lstStyle/>
        <a:p>
          <a:endParaRPr lang="es-ES"/>
        </a:p>
      </dgm:t>
    </dgm:pt>
    <dgm:pt modelId="{3569909B-23FB-4F74-9FA5-B8ABD6EB9963}" type="pres">
      <dgm:prSet presAssocID="{EFA204FF-E993-42B8-998B-15B9D714A5B0}" presName="diagram" presStyleCnt="0">
        <dgm:presLayoutVars>
          <dgm:dir/>
          <dgm:resizeHandles val="exact"/>
        </dgm:presLayoutVars>
      </dgm:prSet>
      <dgm:spPr/>
    </dgm:pt>
    <dgm:pt modelId="{49E58B55-B644-4AE0-B41C-57A26573EAD7}" type="pres">
      <dgm:prSet presAssocID="{A0CA609C-85F4-4889-9529-D8A001450D83}" presName="node" presStyleLbl="node1" presStyleIdx="0" presStyleCnt="3" custScaleX="65782" custScaleY="50493" custLinFactNeighborX="92732" custLinFactNeighborY="70423">
        <dgm:presLayoutVars>
          <dgm:bulletEnabled val="1"/>
        </dgm:presLayoutVars>
      </dgm:prSet>
      <dgm:spPr/>
    </dgm:pt>
    <dgm:pt modelId="{5C5223CB-A7FA-42C0-9383-863CD11C3CC1}" type="pres">
      <dgm:prSet presAssocID="{DEA87B3A-0E2F-48F8-97FD-63095B3E76D1}" presName="sibTrans" presStyleCnt="0"/>
      <dgm:spPr/>
    </dgm:pt>
    <dgm:pt modelId="{D3860B03-8BC3-43E8-9434-6227EA40CB06}" type="pres">
      <dgm:prSet presAssocID="{6572076C-B548-4B4D-AF5C-6775668ACA22}" presName="node" presStyleLbl="node1" presStyleIdx="1" presStyleCnt="3" custScaleX="85149" custScaleY="98290" custLinFactY="18012" custLinFactNeighborX="-73866" custLinFactNeighborY="100000">
        <dgm:presLayoutVars>
          <dgm:bulletEnabled val="1"/>
        </dgm:presLayoutVars>
      </dgm:prSet>
      <dgm:spPr/>
    </dgm:pt>
    <dgm:pt modelId="{30BCA7F4-531C-4EF2-AB6E-372260A243BC}" type="pres">
      <dgm:prSet presAssocID="{51CA8F79-CD74-4E63-B151-5E7ED59936FF}" presName="sibTrans" presStyleCnt="0"/>
      <dgm:spPr/>
    </dgm:pt>
    <dgm:pt modelId="{5E206062-49CD-44BF-B25F-011A853FACD4}" type="pres">
      <dgm:prSet presAssocID="{C1C17EA4-361A-4337-947A-8DBB5012A8BA}" presName="node" presStyleLbl="node1" presStyleIdx="2" presStyleCnt="3" custScaleX="97960" custScaleY="91731" custLinFactY="-14308" custLinFactNeighborX="-19662" custLinFactNeighborY="-100000">
        <dgm:presLayoutVars>
          <dgm:bulletEnabled val="1"/>
        </dgm:presLayoutVars>
      </dgm:prSet>
      <dgm:spPr/>
    </dgm:pt>
  </dgm:ptLst>
  <dgm:cxnLst>
    <dgm:cxn modelId="{5E578406-6567-4F1D-8BAE-DE4BAB1AAE88}" srcId="{6572076C-B548-4B4D-AF5C-6775668ACA22}" destId="{C7ED75B8-D583-47DD-8925-2CD40583010F}" srcOrd="1" destOrd="0" parTransId="{DFACE208-73D5-412E-951B-8F375C000990}" sibTransId="{3FB52478-BB98-467F-9D01-7D7A0CD6B8D2}"/>
    <dgm:cxn modelId="{B5CC6C0B-ABB9-488A-A8A3-1783E30E5C65}" srcId="{C1C17EA4-361A-4337-947A-8DBB5012A8BA}" destId="{57EC11C5-216D-4102-99A0-E97F84E9009C}" srcOrd="3" destOrd="0" parTransId="{C45BE33C-B785-4590-8322-CAFFCF6D5FE8}" sibTransId="{7DAD7C95-7AF8-4E36-89B7-4F62E987754D}"/>
    <dgm:cxn modelId="{42CB471E-4364-482B-BC43-CDA760CA1A94}" srcId="{A0CA609C-85F4-4889-9529-D8A001450D83}" destId="{54A664C4-C36C-4EC6-9187-1FD2A121751A}" srcOrd="0" destOrd="0" parTransId="{2D0EC14A-C30D-4B19-80B4-7F28F2A44BB9}" sibTransId="{AC2EB3FB-63A1-4898-89A9-0226AD8106C1}"/>
    <dgm:cxn modelId="{7A9D0220-34DC-40C9-BDF4-41859B384407}" type="presOf" srcId="{3F2B89C0-BC83-4150-9407-5C79EBF73B7F}" destId="{5E206062-49CD-44BF-B25F-011A853FACD4}" srcOrd="0" destOrd="3" presId="urn:microsoft.com/office/officeart/2005/8/layout/default"/>
    <dgm:cxn modelId="{9CB07A25-67A9-4EB6-88C9-D91C47D0C725}" type="presOf" srcId="{A0CA609C-85F4-4889-9529-D8A001450D83}" destId="{49E58B55-B644-4AE0-B41C-57A26573EAD7}" srcOrd="0" destOrd="0" presId="urn:microsoft.com/office/officeart/2005/8/layout/default"/>
    <dgm:cxn modelId="{DF6C3439-8462-4771-B7E2-22ED2B9208AB}" srcId="{6572076C-B548-4B4D-AF5C-6775668ACA22}" destId="{A48C8E38-F1EC-45DF-816E-80F076D2DAB0}" srcOrd="0" destOrd="0" parTransId="{DA920C21-288A-43CC-AF26-68CBA89A07D9}" sibTransId="{3A165282-E21A-4949-8A8D-21E82AD3F9ED}"/>
    <dgm:cxn modelId="{CB334239-2635-4630-A5C9-81BE070383BF}" type="presOf" srcId="{8AC3E156-BEAA-4756-99A9-7C8C62210AED}" destId="{D3860B03-8BC3-43E8-9434-6227EA40CB06}" srcOrd="0" destOrd="3" presId="urn:microsoft.com/office/officeart/2005/8/layout/default"/>
    <dgm:cxn modelId="{427EB360-FD42-4743-8024-95B403BA09FF}" srcId="{EFA204FF-E993-42B8-998B-15B9D714A5B0}" destId="{6572076C-B548-4B4D-AF5C-6775668ACA22}" srcOrd="1" destOrd="0" parTransId="{DD0D9D70-5DD9-4CA5-8E41-8E635042D981}" sibTransId="{51CA8F79-CD74-4E63-B151-5E7ED59936FF}"/>
    <dgm:cxn modelId="{DC4BFD69-89F2-42F1-9134-A1C84E2D2F6E}" srcId="{EFA204FF-E993-42B8-998B-15B9D714A5B0}" destId="{A0CA609C-85F4-4889-9529-D8A001450D83}" srcOrd="0" destOrd="0" parTransId="{7C12DEE0-C78D-4DBD-89F4-07658CFD9AD7}" sibTransId="{DEA87B3A-0E2F-48F8-97FD-63095B3E76D1}"/>
    <dgm:cxn modelId="{F13FBC4B-9889-4076-92C8-D14B2259D499}" type="presOf" srcId="{54A664C4-C36C-4EC6-9187-1FD2A121751A}" destId="{49E58B55-B644-4AE0-B41C-57A26573EAD7}" srcOrd="0" destOrd="1" presId="urn:microsoft.com/office/officeart/2005/8/layout/default"/>
    <dgm:cxn modelId="{97AEA16E-8FCF-410F-B3D6-0DEBBEDB4290}" type="presOf" srcId="{57EC11C5-216D-4102-99A0-E97F84E9009C}" destId="{5E206062-49CD-44BF-B25F-011A853FACD4}" srcOrd="0" destOrd="4" presId="urn:microsoft.com/office/officeart/2005/8/layout/default"/>
    <dgm:cxn modelId="{142A7353-2B6B-48EC-ABAA-631CF5912929}" type="presOf" srcId="{5D5ED204-81D1-4FF5-841D-7FEF441B4FD9}" destId="{5E206062-49CD-44BF-B25F-011A853FACD4}" srcOrd="0" destOrd="2" presId="urn:microsoft.com/office/officeart/2005/8/layout/default"/>
    <dgm:cxn modelId="{6C019B74-18CD-49F8-9E85-BEBE710C5577}" srcId="{C1C17EA4-361A-4337-947A-8DBB5012A8BA}" destId="{5D5ED204-81D1-4FF5-841D-7FEF441B4FD9}" srcOrd="1" destOrd="0" parTransId="{D94D9D2A-C010-495D-A62E-AB7BA272D2DC}" sibTransId="{39660E38-FF63-4A01-8F21-8ABE21D81A9E}"/>
    <dgm:cxn modelId="{BBA81181-2F93-475C-A181-8ACDFFB9B569}" type="presOf" srcId="{EFA204FF-E993-42B8-998B-15B9D714A5B0}" destId="{3569909B-23FB-4F74-9FA5-B8ABD6EB9963}" srcOrd="0" destOrd="0" presId="urn:microsoft.com/office/officeart/2005/8/layout/default"/>
    <dgm:cxn modelId="{E560AC91-B36D-4FDE-9A2B-7917C377DAA6}" srcId="{C1C17EA4-361A-4337-947A-8DBB5012A8BA}" destId="{3F2B89C0-BC83-4150-9407-5C79EBF73B7F}" srcOrd="2" destOrd="0" parTransId="{1AEB7ED3-A28D-496B-9837-016AD72C31F4}" sibTransId="{B7EB7E97-B74B-450A-A1D1-7749BA68BFCF}"/>
    <dgm:cxn modelId="{7BA473A6-0892-4974-99D6-ECCEEF22A58E}" type="presOf" srcId="{44DB6BB3-8086-4B65-8529-6B153B07CF9E}" destId="{5E206062-49CD-44BF-B25F-011A853FACD4}" srcOrd="0" destOrd="1" presId="urn:microsoft.com/office/officeart/2005/8/layout/default"/>
    <dgm:cxn modelId="{DFC5E7AF-DD34-4F71-A074-CBC9C0290E43}" srcId="{6572076C-B548-4B4D-AF5C-6775668ACA22}" destId="{8AC3E156-BEAA-4756-99A9-7C8C62210AED}" srcOrd="2" destOrd="0" parTransId="{C5B69F0E-70AC-4D7E-817B-5EA78DE139AA}" sibTransId="{465D5D4C-2BF3-4B0C-A8BD-9B1DC2D76947}"/>
    <dgm:cxn modelId="{8E4751B0-B43C-44A4-9658-E626BDB009FD}" type="presOf" srcId="{A48C8E38-F1EC-45DF-816E-80F076D2DAB0}" destId="{D3860B03-8BC3-43E8-9434-6227EA40CB06}" srcOrd="0" destOrd="1" presId="urn:microsoft.com/office/officeart/2005/8/layout/default"/>
    <dgm:cxn modelId="{B36EEFB1-1471-40FE-A24E-0AEC45EDC6BD}" type="presOf" srcId="{C1C17EA4-361A-4337-947A-8DBB5012A8BA}" destId="{5E206062-49CD-44BF-B25F-011A853FACD4}" srcOrd="0" destOrd="0" presId="urn:microsoft.com/office/officeart/2005/8/layout/default"/>
    <dgm:cxn modelId="{A7F303C2-A0E6-43A9-B47A-F07DA59160E4}" srcId="{EFA204FF-E993-42B8-998B-15B9D714A5B0}" destId="{C1C17EA4-361A-4337-947A-8DBB5012A8BA}" srcOrd="2" destOrd="0" parTransId="{53817E90-0DDD-4F12-B50F-6DBF37377F82}" sibTransId="{F94B102E-2A20-4CF3-A2B9-499110C82772}"/>
    <dgm:cxn modelId="{B8FFA7CD-ED99-42BB-8A69-A95DDCA51DD2}" type="presOf" srcId="{6572076C-B548-4B4D-AF5C-6775668ACA22}" destId="{D3860B03-8BC3-43E8-9434-6227EA40CB06}" srcOrd="0" destOrd="0" presId="urn:microsoft.com/office/officeart/2005/8/layout/default"/>
    <dgm:cxn modelId="{F439B1DD-8F56-47C3-9C12-7B24C1934E18}" type="presOf" srcId="{C7ED75B8-D583-47DD-8925-2CD40583010F}" destId="{D3860B03-8BC3-43E8-9434-6227EA40CB06}" srcOrd="0" destOrd="2" presId="urn:microsoft.com/office/officeart/2005/8/layout/default"/>
    <dgm:cxn modelId="{33089FF5-4492-4FE0-A9F4-01A113B0BBC4}" srcId="{C1C17EA4-361A-4337-947A-8DBB5012A8BA}" destId="{44DB6BB3-8086-4B65-8529-6B153B07CF9E}" srcOrd="0" destOrd="0" parTransId="{C0AB9A21-15CF-413B-AB96-E6DBDE1B333E}" sibTransId="{7805619F-F76E-45C2-AEAB-DDF0CFF5040C}"/>
    <dgm:cxn modelId="{6CC32430-6859-4FC5-8905-CE3572AC79E2}" type="presParOf" srcId="{3569909B-23FB-4F74-9FA5-B8ABD6EB9963}" destId="{49E58B55-B644-4AE0-B41C-57A26573EAD7}" srcOrd="0" destOrd="0" presId="urn:microsoft.com/office/officeart/2005/8/layout/default"/>
    <dgm:cxn modelId="{21EA5ECD-5692-48A4-B544-3BCC3AFA70B6}" type="presParOf" srcId="{3569909B-23FB-4F74-9FA5-B8ABD6EB9963}" destId="{5C5223CB-A7FA-42C0-9383-863CD11C3CC1}" srcOrd="1" destOrd="0" presId="urn:microsoft.com/office/officeart/2005/8/layout/default"/>
    <dgm:cxn modelId="{A8E13FE0-8367-4E4D-822E-55A87B0AAAEB}" type="presParOf" srcId="{3569909B-23FB-4F74-9FA5-B8ABD6EB9963}" destId="{D3860B03-8BC3-43E8-9434-6227EA40CB06}" srcOrd="2" destOrd="0" presId="urn:microsoft.com/office/officeart/2005/8/layout/default"/>
    <dgm:cxn modelId="{89D9C7D5-15CE-43FF-B992-99699210610A}" type="presParOf" srcId="{3569909B-23FB-4F74-9FA5-B8ABD6EB9963}" destId="{30BCA7F4-531C-4EF2-AB6E-372260A243BC}" srcOrd="3" destOrd="0" presId="urn:microsoft.com/office/officeart/2005/8/layout/default"/>
    <dgm:cxn modelId="{CEFBED47-31A0-465B-BBF2-BD2E1FC42D18}" type="presParOf" srcId="{3569909B-23FB-4F74-9FA5-B8ABD6EB9963}" destId="{5E206062-49CD-44BF-B25F-011A853FACD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5215A-A369-2F4A-984C-5F3034B2A522}" type="doc">
      <dgm:prSet loTypeId="urn:microsoft.com/office/officeart/2005/8/layout/hierarchy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7DD13FA-365A-BC42-95C3-607454C62111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800" dirty="0">
              <a:latin typeface="News Gothic MT" panose="020B0504020203020204" pitchFamily="34" charset="0"/>
            </a:rPr>
            <a:t>IMPLEMENTACIÓN</a:t>
          </a:r>
        </a:p>
      </dgm:t>
    </dgm:pt>
    <dgm:pt modelId="{3AE53A34-8CED-3D45-9ED5-C551A674F347}" type="parTrans" cxnId="{6AA5766F-58E8-5C4C-9966-A7C48DAB8D70}">
      <dgm:prSet/>
      <dgm:spPr/>
      <dgm:t>
        <a:bodyPr/>
        <a:lstStyle/>
        <a:p>
          <a:endParaRPr lang="es-ES"/>
        </a:p>
      </dgm:t>
    </dgm:pt>
    <dgm:pt modelId="{A408DC98-EF91-424D-BFD8-1465D38C68A7}" type="sibTrans" cxnId="{6AA5766F-58E8-5C4C-9966-A7C48DAB8D70}">
      <dgm:prSet/>
      <dgm:spPr/>
      <dgm:t>
        <a:bodyPr/>
        <a:lstStyle/>
        <a:p>
          <a:endParaRPr lang="es-ES"/>
        </a:p>
      </dgm:t>
    </dgm:pt>
    <dgm:pt modelId="{193476AC-D617-5542-8CA9-0CA8047BCFE5}">
      <dgm:prSet phldrT="[Texto]" custT="1"/>
      <dgm:spPr/>
      <dgm:t>
        <a:bodyPr/>
        <a:lstStyle/>
        <a:p>
          <a:pPr algn="l"/>
          <a:r>
            <a:rPr lang="es-ES" sz="1400" dirty="0">
              <a:latin typeface="News Gothic MT" panose="020B0504020203020204" pitchFamily="34" charset="0"/>
            </a:rPr>
            <a:t>Protocolo del Sistema interno de información</a:t>
          </a:r>
        </a:p>
      </dgm:t>
    </dgm:pt>
    <dgm:pt modelId="{CD181AE0-11C7-D348-ABAC-D647C169701F}" type="parTrans" cxnId="{7942BA11-379C-724A-9035-53EEE8ACE436}">
      <dgm:prSet/>
      <dgm:spPr/>
      <dgm:t>
        <a:bodyPr/>
        <a:lstStyle/>
        <a:p>
          <a:endParaRPr lang="es-ES"/>
        </a:p>
      </dgm:t>
    </dgm:pt>
    <dgm:pt modelId="{FDF32AE9-C9A3-5746-AB22-2C8BF3B5137F}" type="sibTrans" cxnId="{7942BA11-379C-724A-9035-53EEE8ACE436}">
      <dgm:prSet/>
      <dgm:spPr/>
      <dgm:t>
        <a:bodyPr/>
        <a:lstStyle/>
        <a:p>
          <a:endParaRPr lang="es-ES"/>
        </a:p>
      </dgm:t>
    </dgm:pt>
    <dgm:pt modelId="{5F29C15D-4FC5-7949-B6E8-A732301331AA}">
      <dgm:prSet phldrT="[Texto]" custT="1"/>
      <dgm:spPr/>
      <dgm:t>
        <a:bodyPr/>
        <a:lstStyle/>
        <a:p>
          <a:r>
            <a:rPr lang="es-ES" sz="1400" dirty="0">
              <a:latin typeface="News Gothic MT" panose="020B0504020203020204" pitchFamily="34" charset="0"/>
            </a:rPr>
            <a:t>Procedimiento de gestión de informaciones</a:t>
          </a:r>
        </a:p>
      </dgm:t>
    </dgm:pt>
    <dgm:pt modelId="{FA16FBFD-F633-784D-BDCA-66F08F058A3B}" type="parTrans" cxnId="{BB69549F-2BA7-9B49-AC2C-8075DDEF72B9}">
      <dgm:prSet/>
      <dgm:spPr/>
      <dgm:t>
        <a:bodyPr/>
        <a:lstStyle/>
        <a:p>
          <a:endParaRPr lang="es-ES"/>
        </a:p>
      </dgm:t>
    </dgm:pt>
    <dgm:pt modelId="{197BA128-61A3-2847-A9C9-D1E971C5F07F}" type="sibTrans" cxnId="{BB69549F-2BA7-9B49-AC2C-8075DDEF72B9}">
      <dgm:prSet/>
      <dgm:spPr/>
      <dgm:t>
        <a:bodyPr/>
        <a:lstStyle/>
        <a:p>
          <a:endParaRPr lang="es-ES"/>
        </a:p>
      </dgm:t>
    </dgm:pt>
    <dgm:pt modelId="{7BEA6F41-0774-D84D-AE8C-66991B695420}" type="pres">
      <dgm:prSet presAssocID="{FAF5215A-A369-2F4A-984C-5F3034B2A5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4F7F7C-DDA9-AC41-BDDD-7D11CB013178}" type="pres">
      <dgm:prSet presAssocID="{67DD13FA-365A-BC42-95C3-607454C62111}" presName="root" presStyleCnt="0"/>
      <dgm:spPr/>
    </dgm:pt>
    <dgm:pt modelId="{141AFA7F-CFC0-2248-A6B1-027EBACBE295}" type="pres">
      <dgm:prSet presAssocID="{67DD13FA-365A-BC42-95C3-607454C62111}" presName="rootComposite" presStyleCnt="0"/>
      <dgm:spPr/>
    </dgm:pt>
    <dgm:pt modelId="{C10F86DD-89EC-8549-B3C0-FCC47DC82FC0}" type="pres">
      <dgm:prSet presAssocID="{67DD13FA-365A-BC42-95C3-607454C62111}" presName="rootText" presStyleLbl="node1" presStyleIdx="0" presStyleCnt="1" custScaleX="78823" custScaleY="22826" custLinFactNeighborX="-59858" custLinFactNeighborY="-218"/>
      <dgm:spPr/>
    </dgm:pt>
    <dgm:pt modelId="{71AF06ED-20D8-5D45-87DF-F2ADB1ECDAE7}" type="pres">
      <dgm:prSet presAssocID="{67DD13FA-365A-BC42-95C3-607454C62111}" presName="rootConnector" presStyleLbl="node1" presStyleIdx="0" presStyleCnt="1"/>
      <dgm:spPr/>
    </dgm:pt>
    <dgm:pt modelId="{249731C7-9E16-8A47-9CA1-BF8FAA6788DD}" type="pres">
      <dgm:prSet presAssocID="{67DD13FA-365A-BC42-95C3-607454C62111}" presName="childShape" presStyleCnt="0"/>
      <dgm:spPr/>
    </dgm:pt>
    <dgm:pt modelId="{69D9C7ED-97FA-6946-A2AD-478A3F995BDF}" type="pres">
      <dgm:prSet presAssocID="{CD181AE0-11C7-D348-ABAC-D647C169701F}" presName="Name13" presStyleLbl="parChTrans1D2" presStyleIdx="0" presStyleCnt="2"/>
      <dgm:spPr/>
    </dgm:pt>
    <dgm:pt modelId="{59120344-7A3E-8941-B417-5EA2184B1F06}" type="pres">
      <dgm:prSet presAssocID="{193476AC-D617-5542-8CA9-0CA8047BCFE5}" presName="childText" presStyleLbl="bgAcc1" presStyleIdx="0" presStyleCnt="2" custScaleX="166708" custScaleY="14110" custLinFactNeighborX="28237" custLinFactNeighborY="-34145">
        <dgm:presLayoutVars>
          <dgm:bulletEnabled val="1"/>
        </dgm:presLayoutVars>
      </dgm:prSet>
      <dgm:spPr/>
    </dgm:pt>
    <dgm:pt modelId="{9349406C-94A9-C745-8FDD-65AD9E037E64}" type="pres">
      <dgm:prSet presAssocID="{FA16FBFD-F633-784D-BDCA-66F08F058A3B}" presName="Name13" presStyleLbl="parChTrans1D2" presStyleIdx="1" presStyleCnt="2"/>
      <dgm:spPr/>
    </dgm:pt>
    <dgm:pt modelId="{6050B26E-5D49-0945-B1CB-A0FA6FAA46F6}" type="pres">
      <dgm:prSet presAssocID="{5F29C15D-4FC5-7949-B6E8-A732301331AA}" presName="childText" presStyleLbl="bgAcc1" presStyleIdx="1" presStyleCnt="2" custScaleX="152963" custScaleY="11659" custLinFactNeighborX="43224" custLinFactNeighborY="-55301">
        <dgm:presLayoutVars>
          <dgm:bulletEnabled val="1"/>
        </dgm:presLayoutVars>
      </dgm:prSet>
      <dgm:spPr/>
    </dgm:pt>
  </dgm:ptLst>
  <dgm:cxnLst>
    <dgm:cxn modelId="{7942BA11-379C-724A-9035-53EEE8ACE436}" srcId="{67DD13FA-365A-BC42-95C3-607454C62111}" destId="{193476AC-D617-5542-8CA9-0CA8047BCFE5}" srcOrd="0" destOrd="0" parTransId="{CD181AE0-11C7-D348-ABAC-D647C169701F}" sibTransId="{FDF32AE9-C9A3-5746-AB22-2C8BF3B5137F}"/>
    <dgm:cxn modelId="{8987BE2E-A038-444F-B3A0-B48EA8C8D393}" type="presOf" srcId="{193476AC-D617-5542-8CA9-0CA8047BCFE5}" destId="{59120344-7A3E-8941-B417-5EA2184B1F06}" srcOrd="0" destOrd="0" presId="urn:microsoft.com/office/officeart/2005/8/layout/hierarchy3"/>
    <dgm:cxn modelId="{6AA5766F-58E8-5C4C-9966-A7C48DAB8D70}" srcId="{FAF5215A-A369-2F4A-984C-5F3034B2A522}" destId="{67DD13FA-365A-BC42-95C3-607454C62111}" srcOrd="0" destOrd="0" parTransId="{3AE53A34-8CED-3D45-9ED5-C551A674F347}" sibTransId="{A408DC98-EF91-424D-BFD8-1465D38C68A7}"/>
    <dgm:cxn modelId="{51EB0A7C-A5C2-5D45-B8CA-9F5352C1AD1A}" type="presOf" srcId="{67DD13FA-365A-BC42-95C3-607454C62111}" destId="{C10F86DD-89EC-8549-B3C0-FCC47DC82FC0}" srcOrd="0" destOrd="0" presId="urn:microsoft.com/office/officeart/2005/8/layout/hierarchy3"/>
    <dgm:cxn modelId="{CAC0DA88-A7C9-2C4C-861F-4F12E4E3B987}" type="presOf" srcId="{FAF5215A-A369-2F4A-984C-5F3034B2A522}" destId="{7BEA6F41-0774-D84D-AE8C-66991B695420}" srcOrd="0" destOrd="0" presId="urn:microsoft.com/office/officeart/2005/8/layout/hierarchy3"/>
    <dgm:cxn modelId="{BB69549F-2BA7-9B49-AC2C-8075DDEF72B9}" srcId="{67DD13FA-365A-BC42-95C3-607454C62111}" destId="{5F29C15D-4FC5-7949-B6E8-A732301331AA}" srcOrd="1" destOrd="0" parTransId="{FA16FBFD-F633-784D-BDCA-66F08F058A3B}" sibTransId="{197BA128-61A3-2847-A9C9-D1E971C5F07F}"/>
    <dgm:cxn modelId="{21A396BA-0490-D84B-834C-82A4F235D9D4}" type="presOf" srcId="{CD181AE0-11C7-D348-ABAC-D647C169701F}" destId="{69D9C7ED-97FA-6946-A2AD-478A3F995BDF}" srcOrd="0" destOrd="0" presId="urn:microsoft.com/office/officeart/2005/8/layout/hierarchy3"/>
    <dgm:cxn modelId="{3BD543D4-BD35-C04A-8292-B78BAC9634E0}" type="presOf" srcId="{67DD13FA-365A-BC42-95C3-607454C62111}" destId="{71AF06ED-20D8-5D45-87DF-F2ADB1ECDAE7}" srcOrd="1" destOrd="0" presId="urn:microsoft.com/office/officeart/2005/8/layout/hierarchy3"/>
    <dgm:cxn modelId="{5AAD4CE7-173B-0349-9722-11D470BB13D5}" type="presOf" srcId="{FA16FBFD-F633-784D-BDCA-66F08F058A3B}" destId="{9349406C-94A9-C745-8FDD-65AD9E037E64}" srcOrd="0" destOrd="0" presId="urn:microsoft.com/office/officeart/2005/8/layout/hierarchy3"/>
    <dgm:cxn modelId="{36D5C5F5-4584-6D49-B8A7-4DB4964FD50D}" type="presOf" srcId="{5F29C15D-4FC5-7949-B6E8-A732301331AA}" destId="{6050B26E-5D49-0945-B1CB-A0FA6FAA46F6}" srcOrd="0" destOrd="0" presId="urn:microsoft.com/office/officeart/2005/8/layout/hierarchy3"/>
    <dgm:cxn modelId="{C0A98E38-4544-F249-A1BF-956DE8E3A8F9}" type="presParOf" srcId="{7BEA6F41-0774-D84D-AE8C-66991B695420}" destId="{A24F7F7C-DDA9-AC41-BDDD-7D11CB013178}" srcOrd="0" destOrd="0" presId="urn:microsoft.com/office/officeart/2005/8/layout/hierarchy3"/>
    <dgm:cxn modelId="{A7002F7A-6BB9-FA44-A5D2-222374DB700B}" type="presParOf" srcId="{A24F7F7C-DDA9-AC41-BDDD-7D11CB013178}" destId="{141AFA7F-CFC0-2248-A6B1-027EBACBE295}" srcOrd="0" destOrd="0" presId="urn:microsoft.com/office/officeart/2005/8/layout/hierarchy3"/>
    <dgm:cxn modelId="{67017167-1D5F-5740-ADAC-1297472CA51A}" type="presParOf" srcId="{141AFA7F-CFC0-2248-A6B1-027EBACBE295}" destId="{C10F86DD-89EC-8549-B3C0-FCC47DC82FC0}" srcOrd="0" destOrd="0" presId="urn:microsoft.com/office/officeart/2005/8/layout/hierarchy3"/>
    <dgm:cxn modelId="{7A179FE4-EE9A-F74C-9652-CBC52092B904}" type="presParOf" srcId="{141AFA7F-CFC0-2248-A6B1-027EBACBE295}" destId="{71AF06ED-20D8-5D45-87DF-F2ADB1ECDAE7}" srcOrd="1" destOrd="0" presId="urn:microsoft.com/office/officeart/2005/8/layout/hierarchy3"/>
    <dgm:cxn modelId="{2D8F628F-497D-7F41-924C-B5454877C2DB}" type="presParOf" srcId="{A24F7F7C-DDA9-AC41-BDDD-7D11CB013178}" destId="{249731C7-9E16-8A47-9CA1-BF8FAA6788DD}" srcOrd="1" destOrd="0" presId="urn:microsoft.com/office/officeart/2005/8/layout/hierarchy3"/>
    <dgm:cxn modelId="{01AE6C57-B30D-DA4D-BB9B-EE3230FC7483}" type="presParOf" srcId="{249731C7-9E16-8A47-9CA1-BF8FAA6788DD}" destId="{69D9C7ED-97FA-6946-A2AD-478A3F995BDF}" srcOrd="0" destOrd="0" presId="urn:microsoft.com/office/officeart/2005/8/layout/hierarchy3"/>
    <dgm:cxn modelId="{6C70B5BA-F68C-6C41-8CC2-383FBF5F9B71}" type="presParOf" srcId="{249731C7-9E16-8A47-9CA1-BF8FAA6788DD}" destId="{59120344-7A3E-8941-B417-5EA2184B1F06}" srcOrd="1" destOrd="0" presId="urn:microsoft.com/office/officeart/2005/8/layout/hierarchy3"/>
    <dgm:cxn modelId="{94EDA773-089F-4645-AD6E-98BFABFECA52}" type="presParOf" srcId="{249731C7-9E16-8A47-9CA1-BF8FAA6788DD}" destId="{9349406C-94A9-C745-8FDD-65AD9E037E64}" srcOrd="2" destOrd="0" presId="urn:microsoft.com/office/officeart/2005/8/layout/hierarchy3"/>
    <dgm:cxn modelId="{EE097E14-4951-8248-B184-8A856062D945}" type="presParOf" srcId="{249731C7-9E16-8A47-9CA1-BF8FAA6788DD}" destId="{6050B26E-5D49-0945-B1CB-A0FA6FAA46F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339D5-5B22-4D83-B356-7A0B57B47C63}">
      <dsp:nvSpPr>
        <dsp:cNvPr id="0" name=""/>
        <dsp:cNvSpPr/>
      </dsp:nvSpPr>
      <dsp:spPr>
        <a:xfrm>
          <a:off x="6837051" y="4168258"/>
          <a:ext cx="2142258" cy="863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latin typeface="News Gothic MT" panose="020B0504020203020204" pitchFamily="34" charset="0"/>
            </a:rPr>
            <a:t>Denuncias falsas</a:t>
          </a:r>
        </a:p>
      </dsp:txBody>
      <dsp:txXfrm>
        <a:off x="7498689" y="4402994"/>
        <a:ext cx="1461660" cy="609405"/>
      </dsp:txXfrm>
    </dsp:sp>
    <dsp:sp modelId="{D41286CB-9568-4ABB-8BC5-FA03C170A07A}">
      <dsp:nvSpPr>
        <dsp:cNvPr id="0" name=""/>
        <dsp:cNvSpPr/>
      </dsp:nvSpPr>
      <dsp:spPr>
        <a:xfrm>
          <a:off x="2407066" y="3983597"/>
          <a:ext cx="2105405" cy="1194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latin typeface="News Gothic MT" panose="020B0504020203020204" pitchFamily="34" charset="0"/>
            </a:rPr>
            <a:t>Derecho a ser oído y de acceso al expediente</a:t>
          </a:r>
        </a:p>
      </dsp:txBody>
      <dsp:txXfrm>
        <a:off x="2433301" y="4308410"/>
        <a:ext cx="1421314" cy="843263"/>
      </dsp:txXfrm>
    </dsp:sp>
    <dsp:sp modelId="{E636D3DE-CF51-4305-B0C0-490DCDA28C1B}">
      <dsp:nvSpPr>
        <dsp:cNvPr id="0" name=""/>
        <dsp:cNvSpPr/>
      </dsp:nvSpPr>
      <dsp:spPr>
        <a:xfrm>
          <a:off x="6921412" y="370247"/>
          <a:ext cx="2191260" cy="1295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latin typeface="News Gothic MT" panose="020B0504020203020204" pitchFamily="34" charset="0"/>
            </a:rPr>
            <a:t>Prohibición de represalias, garantía de indemnidad y presunción de inocencia</a:t>
          </a:r>
        </a:p>
      </dsp:txBody>
      <dsp:txXfrm>
        <a:off x="7607249" y="398706"/>
        <a:ext cx="1476964" cy="914751"/>
      </dsp:txXfrm>
    </dsp:sp>
    <dsp:sp modelId="{5B149D59-635F-47ED-8E99-D152A574B90F}">
      <dsp:nvSpPr>
        <dsp:cNvPr id="0" name=""/>
        <dsp:cNvSpPr/>
      </dsp:nvSpPr>
      <dsp:spPr>
        <a:xfrm>
          <a:off x="2584959" y="465491"/>
          <a:ext cx="1857753" cy="1105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latin typeface="News Gothic MT" panose="020B0504020203020204" pitchFamily="34" charset="0"/>
            </a:rPr>
            <a:t>Medidas de protección y apoyo</a:t>
          </a:r>
        </a:p>
      </dsp:txBody>
      <dsp:txXfrm>
        <a:off x="2609234" y="489766"/>
        <a:ext cx="1251877" cy="780252"/>
      </dsp:txXfrm>
    </dsp:sp>
    <dsp:sp modelId="{96C5E439-A811-457C-9685-DD5FC9E9E8A1}">
      <dsp:nvSpPr>
        <dsp:cNvPr id="0" name=""/>
        <dsp:cNvSpPr/>
      </dsp:nvSpPr>
      <dsp:spPr>
        <a:xfrm>
          <a:off x="3241637" y="310836"/>
          <a:ext cx="2361269" cy="236126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latin typeface="News Gothic MT" panose="020B0504020203020204" pitchFamily="34" charset="0"/>
            </a:rPr>
            <a:t>Informador tendrá derecho a que su identidad no sea revelada a terceros y a protección, así como a recibir información sobre recursos disponibles.</a:t>
          </a:r>
          <a:endParaRPr lang="es-ES" sz="1100" kern="1200" dirty="0">
            <a:latin typeface="News Gothic MT" panose="020B0504020203020204" pitchFamily="34" charset="0"/>
          </a:endParaRPr>
        </a:p>
      </dsp:txBody>
      <dsp:txXfrm>
        <a:off x="3933237" y="1002436"/>
        <a:ext cx="1669669" cy="1669669"/>
      </dsp:txXfrm>
    </dsp:sp>
    <dsp:sp modelId="{BD966ED9-2022-4D73-88B8-2E4FF49B17E4}">
      <dsp:nvSpPr>
        <dsp:cNvPr id="0" name=""/>
        <dsp:cNvSpPr/>
      </dsp:nvSpPr>
      <dsp:spPr>
        <a:xfrm rot="5400000">
          <a:off x="5711972" y="310836"/>
          <a:ext cx="2361269" cy="236126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latin typeface="News Gothic MT" panose="020B0504020203020204" pitchFamily="34" charset="0"/>
            </a:rPr>
            <a:t>Se considerarán represalias: i) suspensión del contrato, despido o extinción, </a:t>
          </a:r>
          <a:r>
            <a:rPr lang="es-ES" sz="1000" b="0" i="0" kern="1200" dirty="0" err="1">
              <a:latin typeface="News Gothic MT" panose="020B0504020203020204" pitchFamily="34" charset="0"/>
            </a:rPr>
            <a:t>ii</a:t>
          </a:r>
          <a:r>
            <a:rPr lang="es-ES" sz="1000" b="0" i="0" kern="1200" dirty="0">
              <a:latin typeface="News Gothic MT" panose="020B0504020203020204" pitchFamily="34" charset="0"/>
            </a:rPr>
            <a:t>) degradación o denegación ascensos, </a:t>
          </a:r>
          <a:r>
            <a:rPr lang="es-ES" sz="1000" b="0" i="0" kern="1200" dirty="0" err="1">
              <a:latin typeface="News Gothic MT" panose="020B0504020203020204" pitchFamily="34" charset="0"/>
            </a:rPr>
            <a:t>iii</a:t>
          </a:r>
          <a:r>
            <a:rPr lang="es-ES" sz="1000" b="0" i="0" kern="1200" dirty="0">
              <a:latin typeface="News Gothic MT" panose="020B0504020203020204" pitchFamily="34" charset="0"/>
            </a:rPr>
            <a:t>) pérdidas económicas, acoso o actuaciones similares, </a:t>
          </a:r>
          <a:r>
            <a:rPr lang="es-ES" sz="1000" b="0" i="0" kern="1200" dirty="0" err="1">
              <a:latin typeface="News Gothic MT" panose="020B0504020203020204" pitchFamily="34" charset="0"/>
            </a:rPr>
            <a:t>iv</a:t>
          </a:r>
          <a:r>
            <a:rPr lang="es-ES" sz="1000" b="0" i="0" kern="1200" dirty="0">
              <a:latin typeface="News Gothic MT" panose="020B0504020203020204" pitchFamily="34" charset="0"/>
            </a:rPr>
            <a:t>) denegación de formación, </a:t>
          </a:r>
          <a:r>
            <a:rPr lang="es-ES" sz="1000" b="0" i="0" kern="1200" dirty="0" err="1">
              <a:latin typeface="News Gothic MT" panose="020B0504020203020204" pitchFamily="34" charset="0"/>
            </a:rPr>
            <a:t>etc</a:t>
          </a:r>
          <a:r>
            <a:rPr lang="es-ES" sz="1000" b="0" i="0" kern="1200" dirty="0">
              <a:latin typeface="News Gothic MT" panose="020B0504020203020204" pitchFamily="34" charset="0"/>
            </a:rPr>
            <a:t>…</a:t>
          </a:r>
          <a:endParaRPr lang="es-ES" sz="1000" kern="1200" dirty="0">
            <a:latin typeface="News Gothic MT" panose="020B0504020203020204" pitchFamily="34" charset="0"/>
          </a:endParaRPr>
        </a:p>
      </dsp:txBody>
      <dsp:txXfrm rot="-5400000">
        <a:off x="5711972" y="1002436"/>
        <a:ext cx="1669669" cy="1669669"/>
      </dsp:txXfrm>
    </dsp:sp>
    <dsp:sp modelId="{55C0232A-F318-4E65-AE46-18C37F00099C}">
      <dsp:nvSpPr>
        <dsp:cNvPr id="0" name=""/>
        <dsp:cNvSpPr/>
      </dsp:nvSpPr>
      <dsp:spPr>
        <a:xfrm rot="10800000">
          <a:off x="5711972" y="2781171"/>
          <a:ext cx="2361269" cy="236126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latin typeface="News Gothic MT" panose="020B0504020203020204" pitchFamily="34" charset="0"/>
            </a:rPr>
            <a:t>Son denuncias falsas: i) las que no estén basadas en hechos </a:t>
          </a:r>
          <a:r>
            <a:rPr lang="es-ES" sz="1000" b="0" i="0" kern="1200">
              <a:latin typeface="News Gothic MT" panose="020B0504020203020204" pitchFamily="34" charset="0"/>
            </a:rPr>
            <a:t>de los que razonablemente pueda desprenderse un hecho anómalo o comportamiento irregular; (ii) la formulada aun cuando el autor sea consciente de la falsedad de los hechos y/o los tergiverse voluntariamente.</a:t>
          </a:r>
          <a:endParaRPr lang="es-ES" sz="1000" kern="1200" dirty="0">
            <a:latin typeface="News Gothic MT" panose="020B0504020203020204" pitchFamily="34" charset="0"/>
          </a:endParaRPr>
        </a:p>
      </dsp:txBody>
      <dsp:txXfrm rot="10800000">
        <a:off x="5711972" y="2781171"/>
        <a:ext cx="1669669" cy="1669669"/>
      </dsp:txXfrm>
    </dsp:sp>
    <dsp:sp modelId="{D72D26A6-4729-4621-A493-3CAC23B6161D}">
      <dsp:nvSpPr>
        <dsp:cNvPr id="0" name=""/>
        <dsp:cNvSpPr/>
      </dsp:nvSpPr>
      <dsp:spPr>
        <a:xfrm rot="16200000">
          <a:off x="3241637" y="2781171"/>
          <a:ext cx="2361269" cy="236126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latin typeface="News Gothic MT" panose="020B0504020203020204" pitchFamily="34" charset="0"/>
            </a:rPr>
            <a:t>Durante la investigación debe garantizarse el acceso a la investigación y el derecho de audiencia, facilitando el ejercicio del derecho de defensa mediante el planteamiento de argumentos, alegaciones y aportación de pruebas</a:t>
          </a:r>
          <a:endParaRPr lang="es-ES" sz="1000" kern="1200" dirty="0">
            <a:latin typeface="News Gothic MT" panose="020B0504020203020204" pitchFamily="34" charset="0"/>
          </a:endParaRPr>
        </a:p>
      </dsp:txBody>
      <dsp:txXfrm rot="5400000">
        <a:off x="3933237" y="2781171"/>
        <a:ext cx="1669669" cy="1669669"/>
      </dsp:txXfrm>
    </dsp:sp>
    <dsp:sp modelId="{34D25114-92E2-4EEC-8163-3DF5FD8FD46A}">
      <dsp:nvSpPr>
        <dsp:cNvPr id="0" name=""/>
        <dsp:cNvSpPr/>
      </dsp:nvSpPr>
      <dsp:spPr>
        <a:xfrm>
          <a:off x="5463822" y="2449691"/>
          <a:ext cx="387234" cy="28123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4B244-3D00-4E27-8869-D81F6EB6B553}">
      <dsp:nvSpPr>
        <dsp:cNvPr id="0" name=""/>
        <dsp:cNvSpPr/>
      </dsp:nvSpPr>
      <dsp:spPr>
        <a:xfrm rot="10800000">
          <a:off x="5483132" y="2728742"/>
          <a:ext cx="348615" cy="26845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58B55-B644-4AE0-B41C-57A26573EAD7}">
      <dsp:nvSpPr>
        <dsp:cNvPr id="0" name=""/>
        <dsp:cNvSpPr/>
      </dsp:nvSpPr>
      <dsp:spPr>
        <a:xfrm>
          <a:off x="3267847" y="2050649"/>
          <a:ext cx="2317196" cy="1067181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News Gothic MT" panose="020B0504020203020204" pitchFamily="34" charset="0"/>
            </a:rPr>
            <a:t>2. Apertura fase de investigación:</a:t>
          </a:r>
          <a:endParaRPr lang="en-US" sz="1200" kern="1200" dirty="0">
            <a:latin typeface="News Gothic MT" panose="020B05040202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latin typeface="News Gothic MT" panose="020B0504020203020204" pitchFamily="34" charset="0"/>
            </a:rPr>
            <a:t>Designación de instructor y, en su caso, adopción de medidas adicionales urgentes.</a:t>
          </a:r>
          <a:endParaRPr lang="en-US" sz="1000" kern="1200" dirty="0">
            <a:latin typeface="News Gothic MT" panose="020B0504020203020204" pitchFamily="34" charset="0"/>
          </a:endParaRPr>
        </a:p>
      </dsp:txBody>
      <dsp:txXfrm>
        <a:off x="3267847" y="2050649"/>
        <a:ext cx="2317196" cy="1067181"/>
      </dsp:txXfrm>
    </dsp:sp>
    <dsp:sp modelId="{D3860B03-8BC3-43E8-9434-6227EA40CB06}">
      <dsp:nvSpPr>
        <dsp:cNvPr id="0" name=""/>
        <dsp:cNvSpPr/>
      </dsp:nvSpPr>
      <dsp:spPr>
        <a:xfrm>
          <a:off x="68817" y="2405295"/>
          <a:ext cx="2999407" cy="20773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News Gothic MT" panose="020B0504020203020204" pitchFamily="34" charset="0"/>
            </a:rPr>
            <a:t>3. Investigación interna de la comunicación: </a:t>
          </a:r>
          <a:endParaRPr lang="en-US" sz="1200" kern="1200" dirty="0">
            <a:latin typeface="News Gothic MT" panose="020B05040202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0" i="0" kern="1200" baseline="0" dirty="0">
              <a:latin typeface="News Gothic MT" panose="020B0504020203020204" pitchFamily="34" charset="0"/>
            </a:rPr>
            <a:t>Comprobación de la veracidad y la exactitud de la comunicación en relación con la conducta descrita.</a:t>
          </a:r>
          <a:endParaRPr lang="en-US" sz="1000" kern="1200" dirty="0">
            <a:latin typeface="News Gothic MT" panose="020B05040202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0" i="0" kern="1200" baseline="0" dirty="0">
              <a:latin typeface="News Gothic MT" panose="020B0504020203020204" pitchFamily="34" charset="0"/>
            </a:rPr>
            <a:t>Entrevista con el denunciado: respetando sus derechos, se le informará del contenido de la comunicación para que exponga su versión de lo sucedido y pueda aportar los medios de prueba de los que dispusiere. </a:t>
          </a:r>
          <a:endParaRPr lang="en-US" sz="1000" kern="1200" dirty="0">
            <a:latin typeface="News Gothic MT" panose="020B05040202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latin typeface="News Gothic MT" panose="020B0504020203020204" pitchFamily="34" charset="0"/>
            </a:rPr>
            <a:t>Otras pruebas (informes periciales, documentación, etc.)</a:t>
          </a:r>
          <a:endParaRPr lang="en-US" sz="1000" kern="1200" dirty="0">
            <a:latin typeface="News Gothic MT" panose="020B0504020203020204" pitchFamily="34" charset="0"/>
          </a:endParaRPr>
        </a:p>
      </dsp:txBody>
      <dsp:txXfrm>
        <a:off x="68817" y="2405295"/>
        <a:ext cx="2999407" cy="2077382"/>
      </dsp:txXfrm>
    </dsp:sp>
    <dsp:sp modelId="{5E206062-49CD-44BF-B25F-011A853FACD4}">
      <dsp:nvSpPr>
        <dsp:cNvPr id="0" name=""/>
        <dsp:cNvSpPr/>
      </dsp:nvSpPr>
      <dsp:spPr>
        <a:xfrm>
          <a:off x="417813" y="70852"/>
          <a:ext cx="3450679" cy="193875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News Gothic MT" panose="020B0504020203020204" pitchFamily="34" charset="0"/>
            </a:rPr>
            <a:t>1</a:t>
          </a:r>
          <a:r>
            <a:rPr lang="es-ES" sz="1000" b="1" kern="1200" dirty="0">
              <a:latin typeface="News Gothic MT" panose="020B0504020203020204" pitchFamily="34" charset="0"/>
            </a:rPr>
            <a:t>. </a:t>
          </a:r>
          <a:r>
            <a:rPr lang="es-ES" sz="1200" b="1" kern="1200" dirty="0">
              <a:latin typeface="News Gothic MT" panose="020B0504020203020204" pitchFamily="34" charset="0"/>
            </a:rPr>
            <a:t>Recepción, análisis preliminar y admisión de las Informaciones:</a:t>
          </a:r>
          <a:endParaRPr lang="en-US" sz="1200" kern="1200" dirty="0">
            <a:latin typeface="News Gothic MT" panose="020B05040202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0" i="0" kern="1200" baseline="0" dirty="0">
              <a:latin typeface="News Gothic MT" panose="020B0504020203020204" pitchFamily="34" charset="0"/>
            </a:rPr>
            <a:t>Serán recibidas y registradas por el Responsable del Sistema del Sistema asignándoles un código único de identificación.</a:t>
          </a:r>
          <a:endParaRPr lang="en-US" sz="1000" kern="1200" dirty="0">
            <a:latin typeface="News Gothic MT" panose="020B05040202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0" i="0" kern="1200" baseline="0" dirty="0">
              <a:latin typeface="News Gothic MT" panose="020B0504020203020204" pitchFamily="34" charset="0"/>
            </a:rPr>
            <a:t>Análisis preliminar al objeto de determinar su aceptación e investigación o, en su caso, el rechazo.</a:t>
          </a:r>
          <a:endParaRPr lang="en-US" sz="1000" kern="1200" dirty="0">
            <a:latin typeface="News Gothic MT" panose="020B05040202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latin typeface="News Gothic MT" panose="020B0504020203020204" pitchFamily="34" charset="0"/>
            </a:rPr>
            <a:t>Posible traslado de la comunicación a otros órganos en caso de conductas vinculadas a materias con procedimiento específico (ejemplo: acoso laboral).</a:t>
          </a:r>
          <a:endParaRPr lang="en-US" sz="1000" kern="1200" dirty="0">
            <a:latin typeface="News Gothic MT" panose="020B05040202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latin typeface="News Gothic MT" panose="020B0504020203020204" pitchFamily="34" charset="0"/>
          </a:endParaRPr>
        </a:p>
      </dsp:txBody>
      <dsp:txXfrm>
        <a:off x="417813" y="70852"/>
        <a:ext cx="3450679" cy="1938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F86DD-89EC-8549-B3C0-FCC47DC82FC0}">
      <dsp:nvSpPr>
        <dsp:cNvPr id="0" name=""/>
        <dsp:cNvSpPr/>
      </dsp:nvSpPr>
      <dsp:spPr>
        <a:xfrm>
          <a:off x="0" y="0"/>
          <a:ext cx="2620575" cy="37944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News Gothic MT" panose="020B0504020203020204" pitchFamily="34" charset="0"/>
            </a:rPr>
            <a:t>IMPLEMENTACIÓN</a:t>
          </a:r>
        </a:p>
      </dsp:txBody>
      <dsp:txXfrm>
        <a:off x="11113" y="11113"/>
        <a:ext cx="2598349" cy="357214"/>
      </dsp:txXfrm>
    </dsp:sp>
    <dsp:sp modelId="{69D9C7ED-97FA-6946-A2AD-478A3F995BDF}">
      <dsp:nvSpPr>
        <dsp:cNvPr id="0" name=""/>
        <dsp:cNvSpPr/>
      </dsp:nvSpPr>
      <dsp:spPr>
        <a:xfrm>
          <a:off x="262057" y="299136"/>
          <a:ext cx="20044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0304"/>
              </a:moveTo>
              <a:lnTo>
                <a:pt x="2004410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20344-7A3E-8941-B417-5EA2184B1F06}">
      <dsp:nvSpPr>
        <dsp:cNvPr id="0" name=""/>
        <dsp:cNvSpPr/>
      </dsp:nvSpPr>
      <dsp:spPr>
        <a:xfrm>
          <a:off x="2266468" y="227579"/>
          <a:ext cx="4433943" cy="234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News Gothic MT" panose="020B0504020203020204" pitchFamily="34" charset="0"/>
            </a:rPr>
            <a:t>Protocolo del Sistema interno de información</a:t>
          </a:r>
        </a:p>
      </dsp:txBody>
      <dsp:txXfrm>
        <a:off x="2273338" y="234449"/>
        <a:ext cx="4420203" cy="220812"/>
      </dsp:txXfrm>
    </dsp:sp>
    <dsp:sp modelId="{9349406C-94A9-C745-8FDD-65AD9E037E64}">
      <dsp:nvSpPr>
        <dsp:cNvPr id="0" name=""/>
        <dsp:cNvSpPr/>
      </dsp:nvSpPr>
      <dsp:spPr>
        <a:xfrm>
          <a:off x="262057" y="379440"/>
          <a:ext cx="2403021" cy="243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96"/>
              </a:lnTo>
              <a:lnTo>
                <a:pt x="2403021" y="2434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0B26E-5D49-0945-B1CB-A0FA6FAA46F6}">
      <dsp:nvSpPr>
        <dsp:cNvPr id="0" name=""/>
        <dsp:cNvSpPr/>
      </dsp:nvSpPr>
      <dsp:spPr>
        <a:xfrm>
          <a:off x="2665078" y="526032"/>
          <a:ext cx="4068367" cy="193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987526"/>
              <a:satOff val="3607"/>
              <a:lumOff val="-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News Gothic MT" panose="020B0504020203020204" pitchFamily="34" charset="0"/>
            </a:rPr>
            <a:t>Procedimiento de gestión de informaciones</a:t>
          </a:r>
        </a:p>
      </dsp:txBody>
      <dsp:txXfrm>
        <a:off x="2670754" y="531708"/>
        <a:ext cx="4057015" cy="182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58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2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3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6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1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7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4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8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4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0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0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4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aglomsa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5B26206-05ED-439E-9FA2-BF42A8252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54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2CEE52-5426-4F39-9DC7-37F74637E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437" y="0"/>
            <a:ext cx="75565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A543FE-BB4A-2149-8DDA-1AC24D883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70" y="2386744"/>
            <a:ext cx="5928358" cy="164592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2700" b="1" dirty="0">
                <a:solidFill>
                  <a:schemeClr val="tx1"/>
                </a:solidFill>
                <a:latin typeface="News Gothic MT" panose="020B0504020203020204" pitchFamily="34" charset="0"/>
              </a:rPr>
              <a:t>CANAL DE DENUNCIAS. Protocolo SISTEMA INTERNO DE INFORMACIÓN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AA96F3-BAA4-0042-8584-8EAF72AA0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70" y="4352544"/>
            <a:ext cx="5928358" cy="1239894"/>
          </a:xfrm>
        </p:spPr>
        <p:txBody>
          <a:bodyPr>
            <a:normAutofit/>
          </a:bodyPr>
          <a:lstStyle/>
          <a:p>
            <a:r>
              <a:rPr lang="es-ES" dirty="0">
                <a:latin typeface="News Gothic MT" panose="020B0504020203020204" pitchFamily="34" charset="0"/>
              </a:rPr>
              <a:t>La cultura de cumplimiento y ética empresarial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6B96BA-437A-ED41-8498-F52E40D2C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53" b="2568"/>
          <a:stretch/>
        </p:blipFill>
        <p:spPr>
          <a:xfrm>
            <a:off x="-2" y="-7629"/>
            <a:ext cx="4635437" cy="34107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661EB87-1D82-D647-97F2-659D5E53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452" y="5872378"/>
            <a:ext cx="1714500" cy="69850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74F24CD6-E9C9-A655-DBEA-774A9C86A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8" y="4682963"/>
            <a:ext cx="3337796" cy="1189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6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5593B8-5AC2-304F-B4A9-7F857021B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669" y="5872377"/>
            <a:ext cx="1714500" cy="6985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527C577-B012-D8ED-FEAB-580C35F4804A}"/>
              </a:ext>
            </a:extLst>
          </p:cNvPr>
          <p:cNvSpPr txBox="1">
            <a:spLocks/>
          </p:cNvSpPr>
          <p:nvPr/>
        </p:nvSpPr>
        <p:spPr>
          <a:xfrm>
            <a:off x="4114800" y="1782147"/>
            <a:ext cx="6862119" cy="4111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" pitchFamily="2" charset="2"/>
              <a:buChar char="v"/>
            </a:pPr>
            <a:endParaRPr lang="es-ES" sz="1200" dirty="0">
              <a:latin typeface="News Gothic MT" panose="020B05040202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8D9973-82CE-01E2-F214-571DB6374C82}"/>
              </a:ext>
            </a:extLst>
          </p:cNvPr>
          <p:cNvSpPr txBox="1"/>
          <p:nvPr/>
        </p:nvSpPr>
        <p:spPr>
          <a:xfrm>
            <a:off x="747694" y="751876"/>
            <a:ext cx="1000573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endParaRPr lang="es-ES">
              <a:latin typeface="News Gothic MT" panose="020B050402020302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endParaRPr lang="es-ES"/>
          </a:p>
        </p:txBody>
      </p:sp>
      <p:graphicFrame>
        <p:nvGraphicFramePr>
          <p:cNvPr id="17" name="CuadroTexto 14">
            <a:extLst>
              <a:ext uri="{FF2B5EF4-FFF2-40B4-BE49-F238E27FC236}">
                <a16:creationId xmlns:a16="http://schemas.microsoft.com/office/drawing/2014/main" id="{34EE04D8-FFF9-2F8A-63BA-8D23AC15F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703475"/>
              </p:ext>
            </p:extLst>
          </p:nvPr>
        </p:nvGraphicFramePr>
        <p:xfrm>
          <a:off x="5412768" y="1746908"/>
          <a:ext cx="5671510" cy="448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21FEE821-C617-7565-AB13-9690D3D2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News Gothic MT" panose="020B0504020203020204" pitchFamily="34" charset="0"/>
              </a:rPr>
              <a:t>PROCEDIMIENTO DE GESTIÓN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2D57080-A1E6-866D-A30C-1177DABCA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870448"/>
              </p:ext>
            </p:extLst>
          </p:nvPr>
        </p:nvGraphicFramePr>
        <p:xfrm>
          <a:off x="4893446" y="603581"/>
          <a:ext cx="6940723" cy="163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72F191D-46CD-B294-E1FB-137E42B94D90}"/>
              </a:ext>
            </a:extLst>
          </p:cNvPr>
          <p:cNvSpPr txBox="1"/>
          <p:nvPr/>
        </p:nvSpPr>
        <p:spPr>
          <a:xfrm>
            <a:off x="7460154" y="3476989"/>
            <a:ext cx="180730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800" dirty="0">
                <a:latin typeface="News Gothic MT" panose="020B0504020203020204" pitchFamily="34" charset="0"/>
              </a:rPr>
              <a:t>Acuse de recibo: 7 días naturales </a:t>
            </a:r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2383DAD1-E616-D2F6-DF64-9168ABEF38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33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655593B8-5AC2-304F-B4A9-7F857021B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669" y="5872377"/>
            <a:ext cx="1714500" cy="6985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527C577-B012-D8ED-FEAB-580C35F4804A}"/>
              </a:ext>
            </a:extLst>
          </p:cNvPr>
          <p:cNvSpPr txBox="1">
            <a:spLocks/>
          </p:cNvSpPr>
          <p:nvPr/>
        </p:nvSpPr>
        <p:spPr>
          <a:xfrm>
            <a:off x="4114800" y="1782147"/>
            <a:ext cx="6862119" cy="4111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" pitchFamily="2" charset="2"/>
              <a:buChar char="v"/>
            </a:pPr>
            <a:endParaRPr lang="es-ES" sz="1200" dirty="0">
              <a:latin typeface="News Gothic MT" panose="020B0504020203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AE23336-502C-EFEE-8127-FC19EC35906F}"/>
              </a:ext>
            </a:extLst>
          </p:cNvPr>
          <p:cNvGrpSpPr/>
          <p:nvPr/>
        </p:nvGrpSpPr>
        <p:grpSpPr>
          <a:xfrm>
            <a:off x="5164019" y="643466"/>
            <a:ext cx="2856031" cy="909109"/>
            <a:chOff x="3233362" y="1614805"/>
            <a:chExt cx="2373687" cy="142421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F8662D62-50B1-9217-2615-95038CC1211F}"/>
                </a:ext>
              </a:extLst>
            </p:cNvPr>
            <p:cNvSpPr/>
            <p:nvPr/>
          </p:nvSpPr>
          <p:spPr>
            <a:xfrm>
              <a:off x="3233362" y="1614805"/>
              <a:ext cx="2373687" cy="142421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3ABB305-0D90-BFFA-83FA-644795C47B5B}"/>
                </a:ext>
              </a:extLst>
            </p:cNvPr>
            <p:cNvSpPr txBox="1"/>
            <p:nvPr/>
          </p:nvSpPr>
          <p:spPr>
            <a:xfrm>
              <a:off x="3233362" y="1614805"/>
              <a:ext cx="2373687" cy="1424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kern="1200" dirty="0">
                  <a:latin typeface="News Gothic MT" panose="020B0504020203020204" pitchFamily="34" charset="0"/>
                </a:rPr>
                <a:t>4. Información y trámite de audiencia:</a:t>
              </a:r>
              <a:endParaRPr lang="en-US" sz="1200" kern="1200" dirty="0">
                <a:latin typeface="News Gothic MT" panose="020B0504020203020204" pitchFamily="34" charset="0"/>
              </a:endParaRP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000" kern="1200" dirty="0">
                  <a:latin typeface="News Gothic MT" panose="020B0504020203020204" pitchFamily="34" charset="0"/>
                </a:rPr>
                <a:t>Plazo de 1 mes desde recepción de comunicación para informar al denunciado.</a:t>
              </a:r>
              <a:endParaRPr lang="en-US" sz="1000" kern="1200" dirty="0">
                <a:latin typeface="News Gothic MT" panose="020B0504020203020204" pitchFamily="34" charset="0"/>
              </a:endParaRP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92AF4852-42EE-54B4-7669-6FCD8940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News Gothic MT" panose="020B0504020203020204" pitchFamily="34" charset="0"/>
              </a:rPr>
              <a:t>PROCEDIMIENTO DE GESTIÓN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13D745F-6D7B-8D61-ABCC-C26AC3C05B8D}"/>
              </a:ext>
            </a:extLst>
          </p:cNvPr>
          <p:cNvSpPr txBox="1"/>
          <p:nvPr/>
        </p:nvSpPr>
        <p:spPr>
          <a:xfrm>
            <a:off x="6096002" y="1782147"/>
            <a:ext cx="5524498" cy="27422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200" b="1" dirty="0">
                <a:latin typeface="News Gothic MT" panose="020B0504020203020204" pitchFamily="34" charset="0"/>
              </a:rPr>
              <a:t>5</a:t>
            </a:r>
            <a:r>
              <a:rPr lang="es-ES" sz="1200" b="1" kern="1200" dirty="0">
                <a:latin typeface="News Gothic MT" panose="020B0504020203020204" pitchFamily="34" charset="0"/>
              </a:rPr>
              <a:t>. Conclusiones y resolución de la investigación:</a:t>
            </a:r>
            <a:endParaRPr lang="en-US" sz="1200" kern="1200" dirty="0">
              <a:latin typeface="News Gothic MT" panose="020B0504020203020204" pitchFamily="34" charset="0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000" b="0" i="0" kern="1200" baseline="0" dirty="0">
                <a:latin typeface="News Gothic MT" panose="020B0504020203020204" pitchFamily="34" charset="0"/>
              </a:rPr>
              <a:t>Elaboración de un informe con la propuesta de resolución, que como mínimo deberá contener:</a:t>
            </a:r>
          </a:p>
          <a:p>
            <a:pPr indent="-45720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00" kern="1200" dirty="0">
                <a:latin typeface="News Gothic MT" panose="020B0504020203020204" pitchFamily="34" charset="0"/>
              </a:rPr>
              <a:t>	- Breve descripción de la investigación.</a:t>
            </a:r>
          </a:p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00" dirty="0">
                <a:latin typeface="News Gothic MT" panose="020B0504020203020204" pitchFamily="34" charset="0"/>
              </a:rPr>
              <a:t>	- Hechos probados por la investigación y actuaciones desarrolladas.</a:t>
            </a:r>
          </a:p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kern="1200" dirty="0">
                <a:latin typeface="News Gothic MT" panose="020B0504020203020204" pitchFamily="34" charset="0"/>
              </a:rPr>
              <a:t>	- </a:t>
            </a:r>
            <a:r>
              <a:rPr lang="es-ES" sz="1000" kern="1200" dirty="0">
                <a:latin typeface="News Gothic MT" panose="020B0504020203020204" pitchFamily="34" charset="0"/>
              </a:rPr>
              <a:t>Valoración o calificación de los hechos probados.</a:t>
            </a:r>
          </a:p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00" dirty="0">
                <a:latin typeface="News Gothic MT" panose="020B0504020203020204" pitchFamily="34" charset="0"/>
              </a:rPr>
              <a:t>	- Conclusiones, que podrán comprender:</a:t>
            </a:r>
          </a:p>
          <a:p>
            <a:pPr marL="1085850" lvl="3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s-ES_tradnl" sz="10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Resolución del incumplimiento, con la adopción de las siguientes medidas: i) La corrección inmediata del incumplimiento y reparación del derecho vulnerado, así como de prevención de futuros incumplimientos, </a:t>
            </a:r>
            <a:r>
              <a:rPr lang="es-ES_tradnl" sz="1000" dirty="0" err="1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es-ES_tradnl" sz="10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La sanción y/o medidas disciplinarias, y </a:t>
            </a:r>
            <a:r>
              <a:rPr lang="es-ES_tradnl" sz="1000" dirty="0" err="1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es-ES_tradnl" sz="10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si las actuaciones comprobadas tuvieran relación con una actuación administrativa o judicial, sea parte o no la Organización, comunicación de </a:t>
            </a:r>
            <a:r>
              <a:rPr lang="es-ES_tradnl" sz="1000" dirty="0"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haber dado traslado </a:t>
            </a:r>
            <a:r>
              <a:rPr lang="es-ES_tradnl" sz="10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la Asesoría Jurídica y a las autoridades competentes.</a:t>
            </a:r>
          </a:p>
          <a:p>
            <a:pPr marL="1085850" lvl="3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s-ES_tradnl" sz="10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archivo del caso, en el supuesto de que se concluya que no ha existido incumplimiento alguno. 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3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3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1000" kern="1200" dirty="0">
              <a:latin typeface="News Gothic MT" panose="020B0504020203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6433813-41CB-E115-C6B9-DA85D7638FFD}"/>
              </a:ext>
            </a:extLst>
          </p:cNvPr>
          <p:cNvGrpSpPr/>
          <p:nvPr/>
        </p:nvGrpSpPr>
        <p:grpSpPr>
          <a:xfrm>
            <a:off x="5164019" y="4850351"/>
            <a:ext cx="3141781" cy="1092396"/>
            <a:chOff x="3233362" y="1614805"/>
            <a:chExt cx="2373687" cy="1424212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94E9CF5-AF93-3557-9DFB-6FA658546D3A}"/>
                </a:ext>
              </a:extLst>
            </p:cNvPr>
            <p:cNvSpPr/>
            <p:nvPr/>
          </p:nvSpPr>
          <p:spPr>
            <a:xfrm>
              <a:off x="3233362" y="1614805"/>
              <a:ext cx="2373687" cy="142421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ECF87E4-DE78-4A88-5268-39D55999B9EA}"/>
                </a:ext>
              </a:extLst>
            </p:cNvPr>
            <p:cNvSpPr txBox="1"/>
            <p:nvPr/>
          </p:nvSpPr>
          <p:spPr>
            <a:xfrm>
              <a:off x="3233362" y="1614805"/>
              <a:ext cx="2373687" cy="142421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dirty="0">
                  <a:latin typeface="News Gothic MT" panose="020B0504020203020204" pitchFamily="34" charset="0"/>
                </a:rPr>
                <a:t>6</a:t>
              </a:r>
              <a:r>
                <a:rPr lang="es-ES" sz="1200" b="1" kern="1200" dirty="0">
                  <a:latin typeface="News Gothic MT" panose="020B0504020203020204" pitchFamily="34" charset="0"/>
                </a:rPr>
                <a:t>. Cierre del expediente y registro de informaciones:</a:t>
              </a:r>
              <a:endParaRPr lang="en-US" sz="1200" kern="1200" dirty="0">
                <a:latin typeface="News Gothic MT" panose="020B0504020203020204" pitchFamily="34" charset="0"/>
              </a:endParaRP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000" kern="1200" dirty="0">
                  <a:latin typeface="News Gothic MT" panose="020B0504020203020204" pitchFamily="34" charset="0"/>
                </a:rPr>
                <a:t>Traslado al órgano de administración mediante informe anual.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000" dirty="0">
                  <a:latin typeface="News Gothic MT" panose="020B0504020203020204" pitchFamily="34" charset="0"/>
                </a:rPr>
                <a:t>Reflejo en el Libro-Registro de Comunicaciones.</a:t>
              </a:r>
              <a:endParaRPr lang="en-US" sz="1000" kern="1200" dirty="0">
                <a:latin typeface="News Gothic MT" panose="020B0504020203020204" pitchFamily="34" charset="0"/>
              </a:endParaRPr>
            </a:p>
          </p:txBody>
        </p:sp>
      </p:grp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008A80C-FAE7-C984-8344-ACC27F4AE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40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F0F69-DF4E-5F41-98F1-DF5A0B46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kern="1200" cap="all" spc="200" baseline="0" dirty="0">
                <a:solidFill>
                  <a:srgbClr val="FFFFFF"/>
                </a:solidFill>
                <a:latin typeface="News Gothic MT" panose="020B0504020203020204" pitchFamily="34" charset="0"/>
              </a:rPr>
              <a:t>RÉGIMEN SANCIONADOR</a:t>
            </a:r>
          </a:p>
        </p:txBody>
      </p:sp>
      <p:sp>
        <p:nvSpPr>
          <p:cNvPr id="47" name="CuadroTexto 10">
            <a:extLst>
              <a:ext uri="{FF2B5EF4-FFF2-40B4-BE49-F238E27FC236}">
                <a16:creationId xmlns:a16="http://schemas.microsoft.com/office/drawing/2014/main" id="{E1F08437-7471-A841-AFF0-DAF554B6D847}"/>
              </a:ext>
            </a:extLst>
          </p:cNvPr>
          <p:cNvSpPr txBox="1"/>
          <p:nvPr/>
        </p:nvSpPr>
        <p:spPr>
          <a:xfrm>
            <a:off x="5783335" y="1153886"/>
            <a:ext cx="5605272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br>
              <a:rPr lang="en-US" sz="1000" dirty="0">
                <a:solidFill>
                  <a:srgbClr val="404040"/>
                </a:solidFill>
              </a:rPr>
            </a:br>
            <a:endParaRPr lang="en-US" sz="1000" dirty="0">
              <a:solidFill>
                <a:srgbClr val="40404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CA13E0-BF1F-0E4C-A379-632FF9B8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026" y="5958875"/>
            <a:ext cx="1714500" cy="6985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44544-F807-1B70-0769-74E3B559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355" y="942733"/>
            <a:ext cx="6228499" cy="15635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400" dirty="0">
                <a:latin typeface="News Gothic MT" panose="020B0504020203020204" pitchFamily="34" charset="0"/>
              </a:rPr>
              <a:t>En caso de incumplimiento se podrán imponer </a:t>
            </a:r>
            <a:r>
              <a:rPr lang="es-ES" sz="1400" b="1" dirty="0">
                <a:latin typeface="News Gothic MT" panose="020B0504020203020204" pitchFamily="34" charset="0"/>
              </a:rPr>
              <a:t>3 tipos de sanciones</a:t>
            </a:r>
            <a:r>
              <a:rPr lang="es-ES" sz="1400" dirty="0">
                <a:latin typeface="News Gothic MT" panose="020B0504020203020204" pitchFamily="34" charset="0"/>
              </a:rPr>
              <a:t>:</a:t>
            </a:r>
          </a:p>
          <a:p>
            <a:pPr lvl="1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latin typeface="News Gothic MT" panose="020B0504020203020204" pitchFamily="34" charset="0"/>
              </a:rPr>
              <a:t>Leves:</a:t>
            </a:r>
          </a:p>
          <a:p>
            <a:pPr lvl="1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latin typeface="News Gothic MT" panose="020B0504020203020204" pitchFamily="34" charset="0"/>
              </a:rPr>
              <a:t>Graves  </a:t>
            </a:r>
          </a:p>
          <a:p>
            <a:pPr lvl="1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latin typeface="News Gothic MT" panose="020B0504020203020204" pitchFamily="34" charset="0"/>
              </a:rPr>
              <a:t>Muy graves</a:t>
            </a:r>
          </a:p>
          <a:p>
            <a:pPr marL="228600" lvl="1" indent="0" algn="just">
              <a:buClr>
                <a:schemeClr val="accent3"/>
              </a:buClr>
              <a:buNone/>
            </a:pPr>
            <a:endParaRPr lang="es-ES" sz="1200" dirty="0">
              <a:latin typeface="News Gothic MT" panose="020B0504020203020204" pitchFamily="34" charset="0"/>
            </a:endParaRPr>
          </a:p>
          <a:p>
            <a:pPr marL="0" indent="0" algn="just">
              <a:buNone/>
            </a:pPr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C3BC00-55B4-DADB-15BB-E369A201C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52" y="3485963"/>
            <a:ext cx="2042254" cy="10147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9F2A172-4C89-0F4F-E2F8-555E1D393F67}"/>
              </a:ext>
            </a:extLst>
          </p:cNvPr>
          <p:cNvSpPr txBox="1"/>
          <p:nvPr/>
        </p:nvSpPr>
        <p:spPr>
          <a:xfrm>
            <a:off x="7668472" y="2927839"/>
            <a:ext cx="39450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12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Será el Responsable del Sistema el encargado de analizar la posible infracción del Protocolo y, en su caso, elaborar el informe con identificación del tipo de infracción cometida y propuesta de sanción que proceda conforme al convenio colectivo. </a:t>
            </a:r>
          </a:p>
          <a:p>
            <a:pPr algn="just"/>
            <a:endParaRPr lang="es-ES_tradnl" sz="1200" dirty="0">
              <a:latin typeface="News Gothic MT" panose="020B05040202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elaborado el informe deberá dar traslado del mismo al órgano de Administración para que pueda hacer efectiva la propuesta de sanción. 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B0AC68A8-A9D5-EC54-E6C1-51BFB788B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93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F0F69-DF4E-5F41-98F1-DF5A0B46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800" b="1" kern="1200" cap="all" spc="200" baseline="0" dirty="0">
                <a:solidFill>
                  <a:srgbClr val="FFFFFF"/>
                </a:solidFill>
                <a:latin typeface="News Gothic MT" panose="020B0504020203020204" pitchFamily="34" charset="0"/>
              </a:rPr>
              <a:t>COMUNICACIÓN</a:t>
            </a:r>
          </a:p>
        </p:txBody>
      </p:sp>
      <p:sp>
        <p:nvSpPr>
          <p:cNvPr id="47" name="CuadroTexto 10">
            <a:extLst>
              <a:ext uri="{FF2B5EF4-FFF2-40B4-BE49-F238E27FC236}">
                <a16:creationId xmlns:a16="http://schemas.microsoft.com/office/drawing/2014/main" id="{E1F08437-7471-A841-AFF0-DAF554B6D847}"/>
              </a:ext>
            </a:extLst>
          </p:cNvPr>
          <p:cNvSpPr txBox="1"/>
          <p:nvPr/>
        </p:nvSpPr>
        <p:spPr>
          <a:xfrm>
            <a:off x="5783335" y="1153886"/>
            <a:ext cx="5605272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br>
              <a:rPr lang="en-US" sz="1000" dirty="0">
                <a:solidFill>
                  <a:srgbClr val="404040"/>
                </a:solidFill>
              </a:rPr>
            </a:br>
            <a:endParaRPr lang="en-US" sz="1000" dirty="0">
              <a:solidFill>
                <a:srgbClr val="40404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CA13E0-BF1F-0E4C-A379-632FF9B8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026" y="5958875"/>
            <a:ext cx="1714500" cy="698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98F894-49F3-E821-210A-303E63F7EF3B}"/>
              </a:ext>
            </a:extLst>
          </p:cNvPr>
          <p:cNvSpPr txBox="1"/>
          <p:nvPr/>
        </p:nvSpPr>
        <p:spPr>
          <a:xfrm>
            <a:off x="5566469" y="2666881"/>
            <a:ext cx="5650112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Protocolo estará disponible en la web corporativa de AGLOMSA  para todos los empleados. </a:t>
            </a:r>
            <a:endParaRPr lang="es-ES" sz="1400" dirty="0">
              <a:effectLst/>
              <a:latin typeface="News Gothic MT" panose="020B0504020203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400" dirty="0">
              <a:effectLst/>
              <a:latin typeface="News Gothic MT" panose="020B0504020203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Puesto que el cumplimiento de las normas y estándares éticos compromete a toda la Empresa y constituye un objetivo estratégico para la misma, se espera que todo el personal conozca y respete el contenido del Protocolo</a:t>
            </a:r>
            <a:r>
              <a:rPr lang="es-ES" sz="1400" dirty="0"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s-ES" sz="14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400" dirty="0">
              <a:effectLst/>
              <a:latin typeface="News Gothic MT" panose="020B05040202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175548B1-9D98-03D2-AE9F-9B855EF6A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225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F0F69-DF4E-5F41-98F1-DF5A0B46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800" b="1" kern="1200" cap="all" spc="200" baseline="0" dirty="0">
                <a:solidFill>
                  <a:srgbClr val="FFFFFF"/>
                </a:solidFill>
                <a:latin typeface="News Gothic MT" panose="020B0504020203020204" pitchFamily="34" charset="0"/>
              </a:rPr>
              <a:t>VENTAJAS DEL SISTEMA</a:t>
            </a:r>
          </a:p>
        </p:txBody>
      </p:sp>
      <p:sp>
        <p:nvSpPr>
          <p:cNvPr id="47" name="CuadroTexto 10">
            <a:extLst>
              <a:ext uri="{FF2B5EF4-FFF2-40B4-BE49-F238E27FC236}">
                <a16:creationId xmlns:a16="http://schemas.microsoft.com/office/drawing/2014/main" id="{E1F08437-7471-A841-AFF0-DAF554B6D847}"/>
              </a:ext>
            </a:extLst>
          </p:cNvPr>
          <p:cNvSpPr txBox="1"/>
          <p:nvPr/>
        </p:nvSpPr>
        <p:spPr>
          <a:xfrm>
            <a:off x="5783335" y="1153886"/>
            <a:ext cx="5605272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br>
              <a:rPr lang="en-US" sz="1000" dirty="0">
                <a:solidFill>
                  <a:srgbClr val="404040"/>
                </a:solidFill>
              </a:rPr>
            </a:br>
            <a:endParaRPr lang="en-US" sz="1000" dirty="0">
              <a:solidFill>
                <a:srgbClr val="40404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CA13E0-BF1F-0E4C-A379-632FF9B8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026" y="5958875"/>
            <a:ext cx="1714500" cy="698500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526367A-9A8D-DE79-29F5-47CA759BFD2A}"/>
              </a:ext>
            </a:extLst>
          </p:cNvPr>
          <p:cNvSpPr txBox="1">
            <a:spLocks/>
          </p:cNvSpPr>
          <p:nvPr/>
        </p:nvSpPr>
        <p:spPr>
          <a:xfrm>
            <a:off x="5477389" y="1211036"/>
            <a:ext cx="6091913" cy="2625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None/>
            </a:pPr>
            <a:r>
              <a:rPr lang="es-ES" sz="1400" dirty="0">
                <a:latin typeface="News Gothic MT" panose="020B0504020203020204" pitchFamily="34" charset="0"/>
              </a:rPr>
              <a:t>Contribuye al COMPLIANCE PENAL y al desarrollo de una CULTURA DE CUMPLIMIENTO al permitir: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8A3620D-16B4-96F0-01DB-11812D108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238" y="2221600"/>
            <a:ext cx="857385" cy="7215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ED0FBEC-B3B4-FE60-A077-59E71568D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354" y="3353625"/>
            <a:ext cx="823439" cy="8234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8F17A86-1473-715C-5783-8321B6C38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076" y="4650841"/>
            <a:ext cx="1214447" cy="76656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36CF2C1-D8A2-D72F-40DE-711FFFD9FD85}"/>
              </a:ext>
            </a:extLst>
          </p:cNvPr>
          <p:cNvSpPr txBox="1"/>
          <p:nvPr/>
        </p:nvSpPr>
        <p:spPr>
          <a:xfrm>
            <a:off x="6882970" y="2141458"/>
            <a:ext cx="3698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News Gothic MT" panose="020B0504020203020204" pitchFamily="34" charset="0"/>
              </a:rPr>
              <a:t>Detectar situaciones de riesgo de forma temprana, pudiendo adoptar las medidas oportunas antes de que se materialice la infracción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FC3C8E-CBBA-AAB7-16D8-7EF9E16B2851}"/>
              </a:ext>
            </a:extLst>
          </p:cNvPr>
          <p:cNvSpPr txBox="1"/>
          <p:nvPr/>
        </p:nvSpPr>
        <p:spPr>
          <a:xfrm>
            <a:off x="6892241" y="3429000"/>
            <a:ext cx="3564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News Gothic MT" panose="020B0504020203020204" pitchFamily="34" charset="0"/>
              </a:rPr>
              <a:t>Fomentar los principios éticos y valores de la empresa, transparencia y responsabilidad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D76D2A3-1F6A-DCBD-9488-90576CF5FA52}"/>
              </a:ext>
            </a:extLst>
          </p:cNvPr>
          <p:cNvSpPr txBox="1"/>
          <p:nvPr/>
        </p:nvSpPr>
        <p:spPr>
          <a:xfrm>
            <a:off x="6949465" y="4915355"/>
            <a:ext cx="363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News Gothic MT" panose="020B0504020203020204" pitchFamily="34" charset="0"/>
              </a:rPr>
              <a:t>Conciencia de cultura de cumplimiento</a:t>
            </a: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BE4DA49B-F5DD-434C-C17D-F8C2F6646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96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9EB646-B960-F0DF-C0BC-8ECB958D0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85"/>
            <a:ext cx="12192000" cy="813002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D676FFB-4200-3D4D-36D5-86B509AB223B}"/>
              </a:ext>
            </a:extLst>
          </p:cNvPr>
          <p:cNvSpPr txBox="1"/>
          <p:nvPr/>
        </p:nvSpPr>
        <p:spPr>
          <a:xfrm>
            <a:off x="3047113" y="3955775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Clr>
                <a:schemeClr val="accent3"/>
              </a:buClr>
              <a:buNone/>
            </a:pPr>
            <a:r>
              <a:rPr lang="es-ES" sz="72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News Gothic MT" panose="020B0504020203020204" pitchFamily="34" charset="0"/>
              </a:rPr>
              <a:t>GRACIAS</a:t>
            </a:r>
            <a:endParaRPr lang="es-ES" sz="40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latin typeface="News Gothic MT" panose="020B05040202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E870B4-81F3-9597-7BA7-D5E5F9A99E37}"/>
              </a:ext>
            </a:extLst>
          </p:cNvPr>
          <p:cNvSpPr txBox="1"/>
          <p:nvPr/>
        </p:nvSpPr>
        <p:spPr>
          <a:xfrm>
            <a:off x="3047114" y="7018617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2000" b="1" dirty="0" err="1">
                <a:solidFill>
                  <a:schemeClr val="bg1"/>
                </a:solidFill>
                <a:latin typeface="-apple-system"/>
              </a:rPr>
              <a:t>b</a:t>
            </a:r>
            <a:r>
              <a:rPr lang="es-ES" sz="2000" b="1" i="0" dirty="0" err="1">
                <a:solidFill>
                  <a:schemeClr val="bg1"/>
                </a:solidFill>
                <a:effectLst/>
                <a:latin typeface="-apple-system"/>
              </a:rPr>
              <a:t>uadeslegal.com</a:t>
            </a:r>
            <a:endParaRPr lang="es-ES" sz="20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B2C7EC-5696-CEF3-81AA-5B65C6D79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984" y="1823278"/>
            <a:ext cx="2312031" cy="10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0" name="Rectangle 105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F0F69-DF4E-5F41-98F1-DF5A0B46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News Gothic MT" panose="020B0504020203020204" pitchFamily="34" charset="0"/>
              </a:rPr>
              <a:t>INTRODUCCIÓN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F08437-7471-A841-AFF0-DAF554B6D847}"/>
              </a:ext>
            </a:extLst>
          </p:cNvPr>
          <p:cNvSpPr txBox="1"/>
          <p:nvPr/>
        </p:nvSpPr>
        <p:spPr>
          <a:xfrm>
            <a:off x="643470" y="3070459"/>
            <a:ext cx="6242715" cy="2160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b="0" i="0" u="none" strike="noStrike" baseline="0">
                <a:solidFill>
                  <a:schemeClr val="bg1"/>
                </a:solidFill>
                <a:latin typeface="News Gothic MT" panose="020B0504020203020204" pitchFamily="34" charset="0"/>
              </a:rPr>
              <a:t>La </a:t>
            </a:r>
            <a:r>
              <a:rPr lang="es-ES" b="1" i="0" u="none" strike="noStrike" baseline="0">
                <a:solidFill>
                  <a:schemeClr val="bg1"/>
                </a:solidFill>
                <a:latin typeface="News Gothic MT" panose="020B0504020203020204" pitchFamily="34" charset="0"/>
              </a:rPr>
              <a:t>Ley 2/2023, de 20 de febrero, reguladora de la protección de las personas que informen sobre infracciones normativas y de lucha contra la corrupción, </a:t>
            </a:r>
            <a:r>
              <a:rPr lang="es-ES" b="0" i="0" u="none" strike="noStrike" baseline="0">
                <a:solidFill>
                  <a:schemeClr val="bg1"/>
                </a:solidFill>
                <a:latin typeface="News Gothic MT" panose="020B0504020203020204" pitchFamily="34" charset="0"/>
              </a:rPr>
              <a:t>transpone la Directiva (UE) 2019/1937 (</a:t>
            </a:r>
            <a:r>
              <a:rPr lang="es-ES" b="0" i="1" u="none" strike="noStrike" baseline="0" dirty="0" err="1">
                <a:solidFill>
                  <a:schemeClr val="bg1"/>
                </a:solidFill>
                <a:latin typeface="News Gothic MT" panose="020B0504020203020204" pitchFamily="34" charset="0"/>
              </a:rPr>
              <a:t>whistleblowing</a:t>
            </a:r>
            <a:r>
              <a:rPr lang="es-ES" b="0" i="0" u="none" strike="noStrike" baseline="0" dirty="0">
                <a:solidFill>
                  <a:schemeClr val="bg1"/>
                </a:solidFill>
                <a:latin typeface="News Gothic MT" panose="020B0504020203020204" pitchFamily="34" charset="0"/>
              </a:rPr>
              <a:t>), convirtiendo en obligatorio el </a:t>
            </a:r>
            <a:r>
              <a:rPr lang="es-ES" b="1" i="0" u="none" strike="noStrike" baseline="0" dirty="0">
                <a:solidFill>
                  <a:schemeClr val="bg1"/>
                </a:solidFill>
                <a:latin typeface="News Gothic MT" panose="020B0504020203020204" pitchFamily="34" charset="0"/>
              </a:rPr>
              <a:t>“canal de denuncias” </a:t>
            </a:r>
            <a:r>
              <a:rPr lang="es-ES" b="0" i="0" u="none" strike="noStrike" baseline="0" dirty="0">
                <a:solidFill>
                  <a:schemeClr val="bg1"/>
                </a:solidFill>
                <a:latin typeface="News Gothic MT" panose="020B0504020203020204" pitchFamily="34" charset="0"/>
              </a:rPr>
              <a:t>para entidades del sector público y privado que empleen a 50 o más trabajadores.</a:t>
            </a:r>
            <a:endParaRPr lang="es-ES" dirty="0">
              <a:solidFill>
                <a:schemeClr val="bg1"/>
              </a:solidFill>
              <a:latin typeface="News Gothic MT" panose="020B0504020203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0B78BAB-CA91-061A-7A28-F377C27FB70D}"/>
              </a:ext>
            </a:extLst>
          </p:cNvPr>
          <p:cNvSpPr/>
          <p:nvPr/>
        </p:nvSpPr>
        <p:spPr>
          <a:xfrm>
            <a:off x="7515096" y="0"/>
            <a:ext cx="464734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A0F474-1D57-07A3-9EDD-1D2FEAFA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008" y="2673584"/>
            <a:ext cx="3419524" cy="1405804"/>
          </a:xfrm>
          <a:prstGeom prst="rect">
            <a:avLst/>
          </a:prstGeom>
        </p:spPr>
      </p:pic>
      <p:pic>
        <p:nvPicPr>
          <p:cNvPr id="1030" name="Picture 6" descr="sotodoce | CANALES ÉTICOS O DE DENUNCIA –">
            <a:extLst>
              <a:ext uri="{FF2B5EF4-FFF2-40B4-BE49-F238E27FC236}">
                <a16:creationId xmlns:a16="http://schemas.microsoft.com/office/drawing/2014/main" id="{B79D500C-3971-0942-DB2E-16AD2ABE3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1" b="-2"/>
          <a:stretch/>
        </p:blipFill>
        <p:spPr bwMode="auto">
          <a:xfrm>
            <a:off x="8488803" y="4392754"/>
            <a:ext cx="2699934" cy="17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31BC8E39-50B9-F45A-B21F-CCD746455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803" y="1096335"/>
            <a:ext cx="2852337" cy="1016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68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F0F69-DF4E-5F41-98F1-DF5A0B46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z="2600" b="1" kern="1200" cap="all" spc="200" baseline="0" dirty="0">
                <a:solidFill>
                  <a:srgbClr val="FFFFFF"/>
                </a:solidFill>
                <a:latin typeface="News Gothic MT" panose="020B0504020203020204" pitchFamily="34" charset="0"/>
              </a:rPr>
              <a:t>Objeto y finalidad</a:t>
            </a:r>
          </a:p>
        </p:txBody>
      </p:sp>
      <p:sp>
        <p:nvSpPr>
          <p:cNvPr id="47" name="CuadroTexto 10">
            <a:extLst>
              <a:ext uri="{FF2B5EF4-FFF2-40B4-BE49-F238E27FC236}">
                <a16:creationId xmlns:a16="http://schemas.microsoft.com/office/drawing/2014/main" id="{E1F08437-7471-A841-AFF0-DAF554B6D847}"/>
              </a:ext>
            </a:extLst>
          </p:cNvPr>
          <p:cNvSpPr txBox="1"/>
          <p:nvPr/>
        </p:nvSpPr>
        <p:spPr>
          <a:xfrm>
            <a:off x="5591695" y="1402080"/>
            <a:ext cx="5320696" cy="3869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4020203020204" pitchFamily="34" charset="0"/>
              </a:rPr>
              <a:t>El sistema interno de información cumple el objetivo de constituirse como el mecanismo a través del que informar de las conductas irregulares que se puedan producir en nuestra Organización. 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4020203020204" pitchFamily="34" charset="0"/>
              </a:rPr>
              <a:t>En línea con la Ley de Protección del Informante, nuestro sistema interno persigue:</a:t>
            </a:r>
          </a:p>
          <a:p>
            <a:pPr marL="742950" lvl="1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4020203020204" pitchFamily="34" charset="0"/>
              </a:rPr>
              <a:t>establecer un canal adecuado para el envío y recepción de informaciones/denuncias</a:t>
            </a:r>
          </a:p>
          <a:p>
            <a:pPr marL="742950" lvl="1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4020203020204" pitchFamily="34" charset="0"/>
              </a:rPr>
              <a:t>otorgar una protección adecuada a los informantes frente a las represalias que pudieran sufrir por el hecho de haber comunicado irregularidades o determinados incumplimientos normativos, y</a:t>
            </a:r>
          </a:p>
          <a:p>
            <a:pPr marL="742950" lvl="1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4020203020204" pitchFamily="34" charset="0"/>
              </a:rPr>
              <a:t>fortalecer la cultura del cumplimiento normativo, de la infraestructura de integridad de AGLOMSA y el fomento de la cooperación y comunicación como mecanismo para prevenir y detectar posibles amenazas.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b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4020203020204" pitchFamily="34" charset="0"/>
              </a:rPr>
            </a:b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latin typeface="News Gothic MT" panose="020B0504020203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CA13E0-BF1F-0E4C-A379-632FF9B8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026" y="5958875"/>
            <a:ext cx="1714500" cy="698500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26755ED0-80E5-4561-049A-2A581D0BA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52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F0F69-DF4E-5F41-98F1-DF5A0B46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600" b="1" kern="1200" cap="all" spc="200" baseline="0" dirty="0">
                <a:solidFill>
                  <a:srgbClr val="FFFFFF"/>
                </a:solidFill>
                <a:latin typeface="News Gothic MT" panose="020B0504020203020204" pitchFamily="34" charset="0"/>
              </a:rPr>
              <a:t>ÁMBITO PERSONAL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9D6E0A-65D2-E73A-882E-857235FC9F7A}"/>
              </a:ext>
            </a:extLst>
          </p:cNvPr>
          <p:cNvSpPr txBox="1"/>
          <p:nvPr/>
        </p:nvSpPr>
        <p:spPr>
          <a:xfrm>
            <a:off x="5591695" y="1402080"/>
            <a:ext cx="5320696" cy="40538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El Sistema Interno de Información resulta de aplicación a todas aquellas personas que, como consecuencia de su relación directa o indirecta con la Empresa y en un contexto laboral o profesional, hayan obtenido información sobre infracciones, entre las que se incluyen: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4020203020204" pitchFamily="34" charset="0"/>
              </a:rPr>
              <a:t>T</a:t>
            </a: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rabajadores por cuenta ajena.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4020203020204" pitchFamily="34" charset="0"/>
              </a:rPr>
              <a:t>A</a:t>
            </a: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utónomos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4020203020204" pitchFamily="34" charset="0"/>
              </a:rPr>
              <a:t>Accionistas </a:t>
            </a:r>
            <a:r>
              <a:rPr lang="es-ES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y </a:t>
            </a: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personas pertenecientes al órgano de administración, dirección o supervisión de la empresa, incluidos los miembros no ejecutivos.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Cualquier persona que trabaje para o bajo la supervisión y dirección de contratistas, subcontratistas y proveedores.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Quienes comuniquen o revelen públicamente información sobre infracciones obtenida en el marco de una relación laboral ya finalizada, voluntarios, becarios, trabajadores en periodos de formación con independencia de que perciban o no una remuneración,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Aquellas personas cuya relación laboral todavía no haya comenzado, en los casos en que la información sobre infracciones haya sido obtenida durante el proceso de selección o de negociación precontractual.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Los representantes legales de las personas trabajadoras.</a:t>
            </a:r>
          </a:p>
        </p:txBody>
      </p:sp>
      <p:sp>
        <p:nvSpPr>
          <p:cNvPr id="47" name="CuadroTexto 10">
            <a:extLst>
              <a:ext uri="{FF2B5EF4-FFF2-40B4-BE49-F238E27FC236}">
                <a16:creationId xmlns:a16="http://schemas.microsoft.com/office/drawing/2014/main" id="{E1F08437-7471-A841-AFF0-DAF554B6D847}"/>
              </a:ext>
            </a:extLst>
          </p:cNvPr>
          <p:cNvSpPr txBox="1"/>
          <p:nvPr/>
        </p:nvSpPr>
        <p:spPr>
          <a:xfrm>
            <a:off x="5783335" y="1153886"/>
            <a:ext cx="5605272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br>
              <a:rPr lang="en-US" sz="1000" dirty="0">
                <a:solidFill>
                  <a:srgbClr val="404040"/>
                </a:solidFill>
              </a:rPr>
            </a:br>
            <a:endParaRPr lang="en-US" sz="1000" dirty="0">
              <a:solidFill>
                <a:srgbClr val="40404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CA13E0-BF1F-0E4C-A379-632FF9B8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026" y="5958875"/>
            <a:ext cx="1714500" cy="69850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DF4EE1F-4766-2263-A8FC-4943230BC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85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F0F69-DF4E-5F41-98F1-DF5A0B46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600" b="1" kern="1200" cap="all" spc="200" baseline="0">
                <a:solidFill>
                  <a:srgbClr val="FFFFFF"/>
                </a:solidFill>
                <a:latin typeface="News Gothic MT" panose="020B0504020203020204" pitchFamily="34" charset="0"/>
              </a:rPr>
              <a:t>ÁMBITO MATERIAL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9D6E0A-65D2-E73A-882E-857235FC9F7A}"/>
              </a:ext>
            </a:extLst>
          </p:cNvPr>
          <p:cNvSpPr txBox="1"/>
          <p:nvPr/>
        </p:nvSpPr>
        <p:spPr>
          <a:xfrm>
            <a:off x="5591695" y="1402080"/>
            <a:ext cx="5320696" cy="4053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 panose="020B0504020203020204" pitchFamily="34" charset="0"/>
              </a:rPr>
              <a:t>C</a:t>
            </a: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auce confidencial a través del cual poder trasladar posibles conductas irregulares o ilícitas que estén relacionadas, entre otros, con: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Infracciones que se enmarquen en el ámbito de la contratación pública, adjudicación de concesiones o contratos, prevención del blanqueo de capitales, mercado y consumidores, medio ambiente, naturaleza, biodiversidad y clima, así como salud pública y protección y bienestar de los animales. 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Acciones u omisiones que puedan ser constitutivas de infracción penal.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Acciones u omisiones que puedan ser constitutivas de infracción administrativa.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Infracciones penales o administrativas graves o muy graves que impliquen quebranto económico para la Hacienda Pública y la Seguridad Social.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Infracciones del derecho laboral en materia de seguridad y salud en el trabajo.</a:t>
            </a:r>
          </a:p>
          <a:p>
            <a:pPr marL="34290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ews Gothic MT" panose="020B0504020203020204" pitchFamily="34" charset="0"/>
              </a:rPr>
              <a:t>Incumplimientos de normas, protocolos, procedimientos internos o políticas internas de la Empresa, o de la legislación vigente y aplicable. </a:t>
            </a:r>
          </a:p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News Gothic MT" panose="020B0504020203020204" pitchFamily="34" charset="0"/>
            </a:endParaRPr>
          </a:p>
        </p:txBody>
      </p:sp>
      <p:sp>
        <p:nvSpPr>
          <p:cNvPr id="47" name="CuadroTexto 10">
            <a:extLst>
              <a:ext uri="{FF2B5EF4-FFF2-40B4-BE49-F238E27FC236}">
                <a16:creationId xmlns:a16="http://schemas.microsoft.com/office/drawing/2014/main" id="{E1F08437-7471-A841-AFF0-DAF554B6D847}"/>
              </a:ext>
            </a:extLst>
          </p:cNvPr>
          <p:cNvSpPr txBox="1"/>
          <p:nvPr/>
        </p:nvSpPr>
        <p:spPr>
          <a:xfrm>
            <a:off x="5783335" y="1153886"/>
            <a:ext cx="5605272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br>
              <a:rPr lang="en-US" sz="1000" dirty="0">
                <a:solidFill>
                  <a:srgbClr val="404040"/>
                </a:solidFill>
              </a:rPr>
            </a:br>
            <a:endParaRPr lang="en-US" sz="1000" dirty="0">
              <a:solidFill>
                <a:srgbClr val="40404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CA13E0-BF1F-0E4C-A379-632FF9B8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026" y="5958875"/>
            <a:ext cx="1714500" cy="69850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12D78D3B-DA69-686D-FFD7-F1AC7F5DB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63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45384E-D6AB-9A41-BB81-D6403873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News Gothic MT" panose="020B0504020203020204" pitchFamily="34" charset="0"/>
              </a:rPr>
              <a:t>Requisitos del sistema interno</a:t>
            </a:r>
          </a:p>
        </p:txBody>
      </p:sp>
      <p:sp>
        <p:nvSpPr>
          <p:cNvPr id="9" name="Marcador de contenido 18">
            <a:extLst>
              <a:ext uri="{FF2B5EF4-FFF2-40B4-BE49-F238E27FC236}">
                <a16:creationId xmlns:a16="http://schemas.microsoft.com/office/drawing/2014/main" id="{FF589F79-1828-A78A-9547-E90F40971BBB}"/>
              </a:ext>
            </a:extLst>
          </p:cNvPr>
          <p:cNvSpPr txBox="1">
            <a:spLocks/>
          </p:cNvSpPr>
          <p:nvPr/>
        </p:nvSpPr>
        <p:spPr>
          <a:xfrm>
            <a:off x="643468" y="2798911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Confidencial</a:t>
            </a:r>
          </a:p>
          <a:p>
            <a:r>
              <a:rPr lang="es-ES" dirty="0">
                <a:solidFill>
                  <a:schemeClr val="bg1"/>
                </a:solidFill>
              </a:rPr>
              <a:t>Accesible</a:t>
            </a:r>
          </a:p>
          <a:p>
            <a:r>
              <a:rPr lang="es-ES" dirty="0">
                <a:solidFill>
                  <a:schemeClr val="bg1"/>
                </a:solidFill>
              </a:rPr>
              <a:t>Efectivo</a:t>
            </a:r>
          </a:p>
          <a:p>
            <a:r>
              <a:rPr lang="es-ES" dirty="0">
                <a:solidFill>
                  <a:schemeClr val="bg1"/>
                </a:solidFill>
              </a:rPr>
              <a:t>Fiable</a:t>
            </a:r>
          </a:p>
        </p:txBody>
      </p:sp>
      <p:pic>
        <p:nvPicPr>
          <p:cNvPr id="8" name="Marcador de contenido 10">
            <a:extLst>
              <a:ext uri="{FF2B5EF4-FFF2-40B4-BE49-F238E27FC236}">
                <a16:creationId xmlns:a16="http://schemas.microsoft.com/office/drawing/2014/main" id="{2B7793DC-9C78-5C1F-3405-1FF295AC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2223428"/>
            <a:ext cx="6250769" cy="22502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565CCE-4AF2-1D4B-AADB-D62A1F5CF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445" y="5897774"/>
            <a:ext cx="1714500" cy="69850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4C217652-C3D0-50DE-131E-9883D470D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12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00528F-B88A-D94E-B602-11C68A44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s-ES" sz="2600">
                <a:solidFill>
                  <a:schemeClr val="bg1"/>
                </a:solidFill>
                <a:latin typeface="News Gothic MT" panose="020B0504020203020204" pitchFamily="34" charset="0"/>
              </a:rPr>
              <a:t>Formas de comunicación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0DCCDEB6-19AE-E841-9705-7CBF42AA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180594" lvl="1" indent="0" defTabSz="722376">
              <a:spcBef>
                <a:spcPts val="790"/>
              </a:spcBef>
              <a:buClr>
                <a:schemeClr val="accent3"/>
              </a:buClr>
              <a:buNone/>
            </a:pPr>
            <a:r>
              <a:rPr lang="es-ES" kern="1200">
                <a:solidFill>
                  <a:schemeClr val="bg1"/>
                </a:solidFill>
                <a:latin typeface="News Gothic MT" panose="020B0504020203020204" pitchFamily="34" charset="0"/>
              </a:rPr>
              <a:t>El sistema interno de información permite comunicaciones de forma verbal, escrita, o ambas:</a:t>
            </a:r>
            <a:endParaRPr lang="es-ES">
              <a:solidFill>
                <a:schemeClr val="bg1"/>
              </a:solidFill>
              <a:latin typeface="News Gothic MT" panose="020B0504020203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0484C2C-9879-B84E-94A7-7DA12281B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88951"/>
              </p:ext>
            </p:extLst>
          </p:nvPr>
        </p:nvGraphicFramePr>
        <p:xfrm>
          <a:off x="4972490" y="1367215"/>
          <a:ext cx="690131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387">
                  <a:extLst>
                    <a:ext uri="{9D8B030D-6E8A-4147-A177-3AD203B41FA5}">
                      <a16:colId xmlns:a16="http://schemas.microsoft.com/office/drawing/2014/main" val="85990686"/>
                    </a:ext>
                  </a:extLst>
                </a:gridCol>
                <a:gridCol w="3511927">
                  <a:extLst>
                    <a:ext uri="{9D8B030D-6E8A-4147-A177-3AD203B41FA5}">
                      <a16:colId xmlns:a16="http://schemas.microsoft.com/office/drawing/2014/main" val="3996740914"/>
                    </a:ext>
                  </a:extLst>
                </a:gridCol>
              </a:tblGrid>
              <a:tr h="3128791"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News Gothic MT" panose="020B0504020203020204" pitchFamily="34" charset="0"/>
                      </a:endParaRPr>
                    </a:p>
                    <a:p>
                      <a:pPr algn="ctr"/>
                      <a:r>
                        <a:rPr lang="es-E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Comunicaciones verbales</a:t>
                      </a:r>
                    </a:p>
                    <a:p>
                      <a:pPr algn="ctr"/>
                      <a:endParaRPr lang="es-E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News Gothic MT" panose="020B0504020203020204" pitchFamily="34" charset="0"/>
                      </a:endParaRPr>
                    </a:p>
                    <a:p>
                      <a:pPr marL="285750" indent="-285750" algn="just">
                        <a:buClr>
                          <a:schemeClr val="accent4"/>
                        </a:buClr>
                        <a:buFontTx/>
                        <a:buChar char="-"/>
                      </a:pPr>
                      <a:r>
                        <a:rPr lang="es-E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Podrán formularse por: </a:t>
                      </a:r>
                    </a:p>
                    <a:p>
                      <a:pPr marL="285750" indent="-285750" algn="just">
                        <a:buClr>
                          <a:schemeClr val="accent4"/>
                        </a:buClr>
                        <a:buFontTx/>
                        <a:buChar char="-"/>
                      </a:pPr>
                      <a:endParaRPr lang="es-ES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News Gothic MT" panose="020B0504020203020204" pitchFamily="34" charset="0"/>
                      </a:endParaRPr>
                    </a:p>
                    <a:p>
                      <a:pPr marL="285750" indent="-285750" algn="just">
                        <a:buClr>
                          <a:schemeClr val="accent4"/>
                        </a:buClr>
                        <a:buFontTx/>
                        <a:buChar char="-"/>
                      </a:pPr>
                      <a:r>
                        <a:rPr lang="es-E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i) vía telefónica:</a:t>
                      </a:r>
                    </a:p>
                    <a:p>
                      <a:pPr marL="0" indent="0" algn="just">
                        <a:buClr>
                          <a:schemeClr val="accent4"/>
                        </a:buClr>
                        <a:buFontTx/>
                        <a:buNone/>
                      </a:pPr>
                      <a:r>
                        <a:rPr lang="es-E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     Número 971.42.61.60 </a:t>
                      </a:r>
                    </a:p>
                    <a:p>
                      <a:pPr marL="0" indent="0" algn="just">
                        <a:buClr>
                          <a:schemeClr val="accent4"/>
                        </a:buClr>
                        <a:buFontTx/>
                        <a:buNone/>
                      </a:pPr>
                      <a:endParaRPr lang="es-ES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News Gothic MT" panose="020B0504020203020204" pitchFamily="34" charset="0"/>
                      </a:endParaRPr>
                    </a:p>
                    <a:p>
                      <a:pPr marL="285750" indent="-285750" algn="just">
                        <a:buClr>
                          <a:schemeClr val="accent4"/>
                        </a:buClr>
                        <a:buFontTx/>
                        <a:buChar char="-"/>
                      </a:pPr>
                      <a:r>
                        <a:rPr lang="es-ES" sz="14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ii</a:t>
                      </a:r>
                      <a:r>
                        <a:rPr lang="es-E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) mensajería de voz al mismo número</a:t>
                      </a:r>
                    </a:p>
                    <a:p>
                      <a:pPr marL="285750" indent="-285750" algn="just">
                        <a:buClr>
                          <a:schemeClr val="accent4"/>
                        </a:buClr>
                        <a:buFontTx/>
                        <a:buChar char="-"/>
                      </a:pPr>
                      <a:endParaRPr lang="es-ES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News Gothic MT" panose="020B0504020203020204" pitchFamily="34" charset="0"/>
                      </a:endParaRPr>
                    </a:p>
                    <a:p>
                      <a:pPr marL="285750" indent="-285750" algn="just">
                        <a:buClr>
                          <a:schemeClr val="accent4"/>
                        </a:buClr>
                        <a:buFontTx/>
                        <a:buChar char="-"/>
                      </a:pPr>
                      <a:r>
                        <a:rPr lang="es-ES" sz="14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iii</a:t>
                      </a:r>
                      <a:r>
                        <a:rPr lang="es-E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) reunión presencial a solicitud del informante: a celebrar plazo máximo de 7 días</a:t>
                      </a:r>
                    </a:p>
                    <a:p>
                      <a:pPr marL="285750" indent="-285750" algn="just">
                        <a:buClr>
                          <a:schemeClr val="accent4"/>
                        </a:buClr>
                        <a:buFontTx/>
                        <a:buChar char="-"/>
                      </a:pPr>
                      <a:endParaRPr lang="es-ES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News Gothic MT" panose="020B05040202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News Gothic MT" panose="020B0504020203020204" pitchFamily="34" charset="0"/>
                      </a:endParaRPr>
                    </a:p>
                    <a:p>
                      <a:pPr algn="ctr"/>
                      <a:r>
                        <a:rPr lang="es-E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Comunicaciones escritas</a:t>
                      </a:r>
                    </a:p>
                    <a:p>
                      <a:pPr algn="ctr"/>
                      <a:endParaRPr lang="es-ES" sz="1400" b="1" dirty="0">
                        <a:ln>
                          <a:noFill/>
                        </a:ln>
                        <a:solidFill>
                          <a:schemeClr val="accent4"/>
                        </a:solidFill>
                        <a:latin typeface="News Gothic MT" panose="020B0504020203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Podrán remitirse por: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S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News Gothic MT" panose="020B0504020203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i) correo postal o cualquier otro medio electrónico habilitado.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S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News Gothic MT" panose="020B0504020203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14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ii</a:t>
                      </a:r>
                      <a:r>
                        <a:rPr lang="es-E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</a:rPr>
                        <a:t>) formularios web de denuncia: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1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News Gothic MT" panose="020B0504020203020204" pitchFamily="34" charset="0"/>
                          <a:hlinkClick r:id="rId2"/>
                        </a:rPr>
                        <a:t>AGLOMSA - Aglomerados Mallorca, S.A.</a:t>
                      </a:r>
                      <a:endParaRPr lang="es-ES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News Gothic MT" panose="020B0504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57925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1705994A-E345-DC4C-AD1F-E0E62EAC1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286" y="3746803"/>
            <a:ext cx="1480317" cy="8289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1C651E-BBFF-42F8-E2F0-7976FFADD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445" y="5897774"/>
            <a:ext cx="1714500" cy="69850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DE962367-B309-1CF2-4129-B522B1FD9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23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45384E-D6AB-9A41-BB81-D6403873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3" y="452597"/>
            <a:ext cx="3909483" cy="173285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News Gothic MT" panose="020B0504020203020204" pitchFamily="34" charset="0"/>
              </a:rPr>
              <a:t>EL RESPONSABLE DEL SISTEMA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565CCE-4AF2-1D4B-AADB-D62A1F5C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445" y="5897774"/>
            <a:ext cx="1714500" cy="698500"/>
          </a:xfrm>
          <a:prstGeom prst="rect">
            <a:avLst/>
          </a:prstGeom>
        </p:spPr>
      </p:pic>
      <p:pic>
        <p:nvPicPr>
          <p:cNvPr id="3" name="Marcador de contenido 8">
            <a:extLst>
              <a:ext uri="{FF2B5EF4-FFF2-40B4-BE49-F238E27FC236}">
                <a16:creationId xmlns:a16="http://schemas.microsoft.com/office/drawing/2014/main" id="{F1303288-E704-590A-0BE3-1D4918604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211" y="2833402"/>
            <a:ext cx="3494486" cy="1956912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CB3F459-1FAB-A477-667F-DBD858FC5E5F}"/>
              </a:ext>
            </a:extLst>
          </p:cNvPr>
          <p:cNvSpPr txBox="1">
            <a:spLocks/>
          </p:cNvSpPr>
          <p:nvPr/>
        </p:nvSpPr>
        <p:spPr>
          <a:xfrm>
            <a:off x="4959168" y="1037749"/>
            <a:ext cx="6983777" cy="4598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</a:pPr>
            <a:r>
              <a:rPr lang="es-ES" sz="1200" dirty="0">
                <a:latin typeface="News Gothic MT" panose="020B0504020203020204" pitchFamily="34" charset="0"/>
              </a:rPr>
              <a:t>IMPLEMENTACIÓN               Órgano de administración o de gobierno                           </a:t>
            </a:r>
          </a:p>
          <a:p>
            <a:pPr>
              <a:buClr>
                <a:schemeClr val="accent3"/>
              </a:buClr>
            </a:pPr>
            <a:r>
              <a:rPr lang="es-ES" sz="1200" dirty="0">
                <a:latin typeface="News Gothic MT" panose="020B0504020203020204" pitchFamily="34" charset="0"/>
              </a:rPr>
              <a:t>GESTIÓN              Responsable del sistema interno de información = </a:t>
            </a:r>
            <a:r>
              <a:rPr lang="es-ES" sz="1200" dirty="0" err="1">
                <a:latin typeface="News Gothic MT" panose="020B0504020203020204" pitchFamily="34" charset="0"/>
              </a:rPr>
              <a:t>Compliance</a:t>
            </a:r>
            <a:r>
              <a:rPr lang="es-ES" sz="1200" dirty="0">
                <a:latin typeface="News Gothic MT" panose="020B0504020203020204" pitchFamily="34" charset="0"/>
              </a:rPr>
              <a:t> </a:t>
            </a:r>
            <a:r>
              <a:rPr lang="es-ES" sz="1200" dirty="0" err="1">
                <a:latin typeface="News Gothic MT" panose="020B0504020203020204" pitchFamily="34" charset="0"/>
              </a:rPr>
              <a:t>Officer</a:t>
            </a:r>
            <a:endParaRPr lang="es-ES" sz="1200" dirty="0">
              <a:latin typeface="News Gothic MT" panose="020B0504020203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s-ES" sz="1200" dirty="0">
                <a:latin typeface="News Gothic MT" panose="020B0504020203020204" pitchFamily="34" charset="0"/>
              </a:rPr>
              <a:t>LABORES:</a:t>
            </a:r>
          </a:p>
          <a:p>
            <a:pPr lvl="1" algn="just"/>
            <a:r>
              <a:rPr lang="es-ES_tradnl" sz="12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Recepción, verificación y tratamiento de las comunicaciones recibidas. </a:t>
            </a:r>
            <a:endParaRPr lang="es-ES" sz="1200" dirty="0">
              <a:effectLst/>
              <a:latin typeface="News Gothic MT" panose="020B0504020203020204" pitchFamily="34" charset="0"/>
              <a:ea typeface="Times New Roman" panose="02020603050405020304" pitchFamily="18" charset="0"/>
            </a:endParaRPr>
          </a:p>
          <a:p>
            <a:pPr lvl="1" algn="just"/>
            <a:r>
              <a:rPr lang="es-ES_tradnl" sz="12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Gestión y mantenimiento del archivo de los casos recibidos y de los expedientes generados.</a:t>
            </a:r>
            <a:endParaRPr lang="es-ES" sz="1200" dirty="0">
              <a:effectLst/>
              <a:latin typeface="News Gothic MT" panose="020B0504020203020204" pitchFamily="34" charset="0"/>
              <a:ea typeface="Times New Roman" panose="02020603050405020304" pitchFamily="18" charset="0"/>
            </a:endParaRPr>
          </a:p>
          <a:p>
            <a:pPr lvl="1" algn="just"/>
            <a:r>
              <a:rPr lang="es-ES_tradnl" sz="12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Revisión y control del funcionamiento del Sistema Interno de Información. </a:t>
            </a:r>
            <a:endParaRPr lang="es-ES" sz="1200" dirty="0">
              <a:effectLst/>
              <a:latin typeface="News Gothic MT" panose="020B0504020203020204" pitchFamily="34" charset="0"/>
              <a:ea typeface="Times New Roman" panose="02020603050405020304" pitchFamily="18" charset="0"/>
            </a:endParaRPr>
          </a:p>
          <a:p>
            <a:pPr lvl="1" algn="just"/>
            <a:r>
              <a:rPr lang="es-ES_tradnl" sz="12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Elaboración de un informe anual de la gestión del Sistema Interno de Información </a:t>
            </a:r>
          </a:p>
          <a:p>
            <a:pPr lvl="1" algn="just"/>
            <a:r>
              <a:rPr lang="es-ES_tradnl" sz="1200" dirty="0">
                <a:effectLst/>
                <a:latin typeface="News Gothic MT" panose="020B05040202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Actualización periódica del Protocolo del Sistema Interno de Información.</a:t>
            </a:r>
          </a:p>
          <a:p>
            <a:pPr marL="228600" lvl="1" indent="0" algn="just">
              <a:buNone/>
            </a:pPr>
            <a:endParaRPr lang="es-ES" sz="1200" dirty="0">
              <a:latin typeface="News Gothic MT" panose="020B0504020203020204" pitchFamily="34" charset="0"/>
            </a:endParaRPr>
          </a:p>
          <a:p>
            <a:pPr algn="just">
              <a:buClr>
                <a:schemeClr val="accent1"/>
              </a:buClr>
            </a:pPr>
            <a:r>
              <a:rPr lang="es-ES" sz="1200" dirty="0">
                <a:latin typeface="News Gothic MT" panose="020B0504020203020204" pitchFamily="34" charset="0"/>
              </a:rPr>
              <a:t>REQUISITOS: </a:t>
            </a:r>
          </a:p>
          <a:p>
            <a:pPr lvl="1" algn="just"/>
            <a:r>
              <a:rPr lang="es-ES" sz="1200" dirty="0">
                <a:latin typeface="News Gothic MT" panose="020B0504020203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Actuar con respeto a lo establecido en el presente Protocolo. </a:t>
            </a:r>
          </a:p>
          <a:p>
            <a:pPr lvl="1" algn="just"/>
            <a:r>
              <a:rPr lang="es-ES" sz="1200" dirty="0">
                <a:latin typeface="News Gothic MT" panose="020B0504020203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 la máxima diligencia y confidencialidad. </a:t>
            </a:r>
            <a:endParaRPr lang="es-ES" sz="1200" dirty="0">
              <a:latin typeface="News Gothic MT" panose="020B0504020203020204" pitchFamily="34" charset="0"/>
              <a:ea typeface="Times New Roman" panose="02020603050405020304" pitchFamily="18" charset="0"/>
            </a:endParaRPr>
          </a:p>
          <a:p>
            <a:pPr lvl="1" algn="just"/>
            <a:r>
              <a:rPr lang="es-ES_tradnl" sz="1200" dirty="0">
                <a:latin typeface="News Gothic MT" panose="020B0504020203020204" pitchFamily="34" charset="0"/>
                <a:cs typeface="Arial" panose="020B0604020202020204" pitchFamily="34" charset="0"/>
              </a:rPr>
              <a:t>De forma independiente y autónoma del resto de órganos y/o departamentos</a:t>
            </a:r>
            <a:endParaRPr lang="es-ES" sz="1200" dirty="0">
              <a:latin typeface="News Gothic MT" panose="020B0504020203020204" pitchFamily="34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endParaRPr lang="es-ES" sz="1200" dirty="0">
              <a:latin typeface="News Gothic MT" panose="020B0504020203020204" pitchFamily="34" charset="0"/>
            </a:endParaRPr>
          </a:p>
        </p:txBody>
      </p:sp>
      <p:sp>
        <p:nvSpPr>
          <p:cNvPr id="7" name="Flecha derecha 10">
            <a:extLst>
              <a:ext uri="{FF2B5EF4-FFF2-40B4-BE49-F238E27FC236}">
                <a16:creationId xmlns:a16="http://schemas.microsoft.com/office/drawing/2014/main" id="{49651E56-1716-9279-5D88-49196882794A}"/>
              </a:ext>
            </a:extLst>
          </p:cNvPr>
          <p:cNvSpPr/>
          <p:nvPr/>
        </p:nvSpPr>
        <p:spPr>
          <a:xfrm flipV="1">
            <a:off x="6755570" y="1148010"/>
            <a:ext cx="457200" cy="73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10">
            <a:extLst>
              <a:ext uri="{FF2B5EF4-FFF2-40B4-BE49-F238E27FC236}">
                <a16:creationId xmlns:a16="http://schemas.microsoft.com/office/drawing/2014/main" id="{2EC19DC3-7DB0-FD8D-DA80-193C83ADC191}"/>
              </a:ext>
            </a:extLst>
          </p:cNvPr>
          <p:cNvSpPr/>
          <p:nvPr/>
        </p:nvSpPr>
        <p:spPr>
          <a:xfrm flipV="1">
            <a:off x="6017943" y="1449292"/>
            <a:ext cx="4113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C037485E-7187-51FF-FABA-F59857B0F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35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00528F-B88A-D94E-B602-11C68A44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es-ES" sz="2600" dirty="0">
                <a:solidFill>
                  <a:schemeClr val="bg1"/>
                </a:solidFill>
                <a:latin typeface="News Gothic MT" panose="020B0504020203020204" pitchFamily="34" charset="0"/>
              </a:rPr>
              <a:t>PRINCIPIOS, MEDIDAS DE PROTECCIÓN Y GARANTÍAS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1C651E-BBFF-42F8-E2F0-7976FFADD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445" y="5897774"/>
            <a:ext cx="1714500" cy="698500"/>
          </a:xfrm>
          <a:prstGeom prst="rect">
            <a:avLst/>
          </a:prstGeom>
        </p:spPr>
      </p:pic>
      <p:graphicFrame>
        <p:nvGraphicFramePr>
          <p:cNvPr id="14" name="Marcador de contenido 6">
            <a:extLst>
              <a:ext uri="{FF2B5EF4-FFF2-40B4-BE49-F238E27FC236}">
                <a16:creationId xmlns:a16="http://schemas.microsoft.com/office/drawing/2014/main" id="{D24C6922-22A0-B1E4-85CE-CC7B0A58D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366029"/>
              </p:ext>
            </p:extLst>
          </p:nvPr>
        </p:nvGraphicFramePr>
        <p:xfrm>
          <a:off x="2527121" y="506382"/>
          <a:ext cx="11314880" cy="545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B8688E4B-387E-C3D6-5D61-D52EAD8C5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" y="6028731"/>
            <a:ext cx="1568096" cy="55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306231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echa xmlns="6f629401-a099-409c-b311-fcbbbca4cce4" xsi:nil="true"/>
    <_ip_UnifiedCompliancePolicyProperties xmlns="http://schemas.microsoft.com/sharepoint/v3" xsi:nil="true"/>
    <lcf76f155ced4ddcb4097134ff3c332f xmlns="6f629401-a099-409c-b311-fcbbbca4cce4">
      <Terms xmlns="http://schemas.microsoft.com/office/infopath/2007/PartnerControls"/>
    </lcf76f155ced4ddcb4097134ff3c332f>
    <TaxCatchAll xmlns="efca0dba-8366-4bf3-9727-440c9a214ed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2EACD31F415D4E8E3A157F6A592385" ma:contentTypeVersion="2439" ma:contentTypeDescription="Crear nuevo documento." ma:contentTypeScope="" ma:versionID="f2f3dcf058bb179e9acae88ae21706b1">
  <xsd:schema xmlns:xsd="http://www.w3.org/2001/XMLSchema" xmlns:xs="http://www.w3.org/2001/XMLSchema" xmlns:p="http://schemas.microsoft.com/office/2006/metadata/properties" xmlns:ns1="http://schemas.microsoft.com/sharepoint/v3" xmlns:ns2="6f629401-a099-409c-b311-fcbbbca4cce4" xmlns:ns3="efca0dba-8366-4bf3-9727-440c9a214ed0" targetNamespace="http://schemas.microsoft.com/office/2006/metadata/properties" ma:root="true" ma:fieldsID="68f4fe9c9a098fee446d76128f152ca9" ns1:_="" ns2:_="" ns3:_="">
    <xsd:import namespace="http://schemas.microsoft.com/sharepoint/v3"/>
    <xsd:import namespace="6f629401-a099-409c-b311-fcbbbca4cce4"/>
    <xsd:import namespace="efca0dba-8366-4bf3-9727-440c9a214e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Fech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29401-a099-409c-b311-fcbbbca4cc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Fecha" ma:index="25" nillable="true" ma:displayName="Fecha" ma:format="DateOnly" ma:internalName="Fecha">
      <xsd:simpleType>
        <xsd:restriction base="dms:DateTime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Etiquetas de imagen" ma:readOnly="false" ma:fieldId="{5cf76f15-5ced-4ddc-b409-7134ff3c332f}" ma:taxonomyMulti="true" ma:sspId="c56ded63-cf05-4217-83de-2311c24b96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a0dba-8366-4bf3-9727-440c9a214ed0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23" nillable="true" ma:displayName="Id. de documento" ma:description="Vínculo permanente a este documento." ma:format="Hyperlink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  <xsd:element name="TaxCatchAll" ma:index="29" nillable="true" ma:displayName="Taxonomy Catch All Column" ma:hidden="true" ma:list="{052ba938-53e2-4f83-b3d8-04e8fe901f24}" ma:internalName="TaxCatchAll" ma:showField="CatchAllData" ma:web="efca0dba-8366-4bf3-9727-440c9a214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7503390E-EB66-4B26-8CBE-4FD31A5CB3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f629401-a099-409c-b311-fcbbbca4cce4"/>
    <ds:schemaRef ds:uri="efca0dba-8366-4bf3-9727-440c9a214ed0"/>
  </ds:schemaRefs>
</ds:datastoreItem>
</file>

<file path=customXml/itemProps2.xml><?xml version="1.0" encoding="utf-8"?>
<ds:datastoreItem xmlns:ds="http://schemas.openxmlformats.org/officeDocument/2006/customXml" ds:itemID="{64403366-9A8D-466D-B02B-806E1272A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629401-a099-409c-b311-fcbbbca4cce4"/>
    <ds:schemaRef ds:uri="efca0dba-8366-4bf3-9727-440c9a214e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928BFA-3573-4391-85C2-9D6E6A9A835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ED6E7FB-2D7F-4B2B-AC04-68F1379537C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0</TotalTime>
  <Words>1523</Words>
  <Application>Microsoft Office PowerPoint</Application>
  <PresentationFormat>Panorámica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-apple-system</vt:lpstr>
      <vt:lpstr>Arial</vt:lpstr>
      <vt:lpstr>Courier New</vt:lpstr>
      <vt:lpstr>Gill Sans MT</vt:lpstr>
      <vt:lpstr>News Gothic MT</vt:lpstr>
      <vt:lpstr>Times New Roman</vt:lpstr>
      <vt:lpstr>Wingdings</vt:lpstr>
      <vt:lpstr>Paquete</vt:lpstr>
      <vt:lpstr>CANAL DE DENUNCIAS. Protocolo SISTEMA INTERNO DE INFORMACIÓN</vt:lpstr>
      <vt:lpstr>INTRODUCCIÓN</vt:lpstr>
      <vt:lpstr>Objeto y finalidad</vt:lpstr>
      <vt:lpstr>ÁMBITO PERSONAL </vt:lpstr>
      <vt:lpstr>ÁMBITO MATERIAL </vt:lpstr>
      <vt:lpstr>Requisitos del sistema interno</vt:lpstr>
      <vt:lpstr>Formas de comunicación</vt:lpstr>
      <vt:lpstr>EL RESPONSABLE DEL SISTEMA</vt:lpstr>
      <vt:lpstr>PRINCIPIOS, MEDIDAS DE PROTECCIÓN Y GARANTÍAS</vt:lpstr>
      <vt:lpstr>PROCEDIMIENTO DE GESTIÓN</vt:lpstr>
      <vt:lpstr>PROCEDIMIENTO DE GESTIÓN</vt:lpstr>
      <vt:lpstr>RÉGIMEN SANCIONADOR</vt:lpstr>
      <vt:lpstr>COMUNICACIÓN</vt:lpstr>
      <vt:lpstr>VENTAJAS DEL SISTEMA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SISTEMAS INTERNOS DE INFORMACIÓN</dc:title>
  <dc:creator>Microsoft Office User</dc:creator>
  <cp:lastModifiedBy>Marta Rossell Garau</cp:lastModifiedBy>
  <cp:revision>64</cp:revision>
  <dcterms:created xsi:type="dcterms:W3CDTF">2023-05-23T17:06:19Z</dcterms:created>
  <dcterms:modified xsi:type="dcterms:W3CDTF">2024-01-18T16:19:12Z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0x010100A42EACD31F415D4E8E3A157F6A592385</vt:lpwstr>
  </property>
  <property fmtid="{D5CDD505-2E9C-101B-9397-08002B2CF9AE}" pid="3" name="MediaServiceImageTags">
    <vt:lpwstr/>
  </property>
</Properties>
</file>